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19"/>
  </p:notesMasterIdLst>
  <p:sldIdLst>
    <p:sldId id="256" r:id="rId2"/>
    <p:sldId id="258" r:id="rId3"/>
    <p:sldId id="266" r:id="rId4"/>
    <p:sldId id="294" r:id="rId5"/>
    <p:sldId id="267" r:id="rId6"/>
    <p:sldId id="268" r:id="rId7"/>
    <p:sldId id="287" r:id="rId8"/>
    <p:sldId id="296" r:id="rId9"/>
    <p:sldId id="286" r:id="rId10"/>
    <p:sldId id="284" r:id="rId11"/>
    <p:sldId id="285" r:id="rId12"/>
    <p:sldId id="298" r:id="rId13"/>
    <p:sldId id="297" r:id="rId14"/>
    <p:sldId id="290" r:id="rId15"/>
    <p:sldId id="291" r:id="rId16"/>
    <p:sldId id="292" r:id="rId17"/>
    <p:sldId id="293"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ain Bate" initials="IB"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8"/>
    <p:restoredTop sz="95897" autoAdjust="0"/>
  </p:normalViewPr>
  <p:slideViewPr>
    <p:cSldViewPr>
      <p:cViewPr varScale="1">
        <p:scale>
          <a:sx n="109" d="100"/>
          <a:sy n="109" d="100"/>
        </p:scale>
        <p:origin x="1576" y="184"/>
      </p:cViewPr>
      <p:guideLst>
        <p:guide orient="horz" pos="2160"/>
        <p:guide pos="2880"/>
      </p:guideLst>
    </p:cSldViewPr>
  </p:slideViewPr>
  <p:outlineViewPr>
    <p:cViewPr>
      <p:scale>
        <a:sx n="33" d="100"/>
        <a:sy n="33" d="100"/>
      </p:scale>
      <p:origin x="0" y="-441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wrap="square"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Calibri"/>
                <a:ea typeface="Calibri"/>
                <a:cs typeface="Calibri"/>
                <a:sym typeface="Calibri"/>
              </a:defRPr>
            </a:lvl1pPr>
            <a:lvl2pPr marL="534988" marR="0" lvl="1" indent="-77787" algn="l" rtl="0">
              <a:spcBef>
                <a:spcPts val="0"/>
              </a:spcBef>
              <a:spcAft>
                <a:spcPts val="0"/>
              </a:spcAft>
              <a:buNone/>
              <a:defRPr sz="2100" b="0" i="0" u="none" strike="noStrike" cap="none">
                <a:solidFill>
                  <a:schemeClr val="dk1"/>
                </a:solidFill>
                <a:latin typeface="Calibri"/>
                <a:ea typeface="Calibri"/>
                <a:cs typeface="Calibri"/>
                <a:sym typeface="Calibri"/>
              </a:defRPr>
            </a:lvl2pPr>
            <a:lvl3pPr marL="1071563" marR="0" lvl="2" indent="-157162" algn="l" rtl="0">
              <a:spcBef>
                <a:spcPts val="0"/>
              </a:spcBef>
              <a:spcAft>
                <a:spcPts val="0"/>
              </a:spcAft>
              <a:buNone/>
              <a:defRPr sz="2100" b="0" i="0" u="none" strike="noStrike" cap="none">
                <a:solidFill>
                  <a:schemeClr val="dk1"/>
                </a:solidFill>
                <a:latin typeface="Calibri"/>
                <a:ea typeface="Calibri"/>
                <a:cs typeface="Calibri"/>
                <a:sym typeface="Calibri"/>
              </a:defRPr>
            </a:lvl3pPr>
            <a:lvl4pPr marL="1608138" marR="0" lvl="3" indent="-236537" algn="l" rtl="0">
              <a:spcBef>
                <a:spcPts val="0"/>
              </a:spcBef>
              <a:spcAft>
                <a:spcPts val="0"/>
              </a:spcAft>
              <a:buNone/>
              <a:defRPr sz="2100" b="0" i="0" u="none" strike="noStrike" cap="none">
                <a:solidFill>
                  <a:schemeClr val="dk1"/>
                </a:solidFill>
                <a:latin typeface="Calibri"/>
                <a:ea typeface="Calibri"/>
                <a:cs typeface="Calibri"/>
                <a:sym typeface="Calibri"/>
              </a:defRPr>
            </a:lvl4pPr>
            <a:lvl5pPr marL="2144713" marR="0" lvl="4" indent="-315913" algn="l" rtl="0">
              <a:spcBef>
                <a:spcPts val="0"/>
              </a:spcBef>
              <a:spcAft>
                <a:spcPts val="0"/>
              </a:spcAft>
              <a:buNone/>
              <a:defRPr sz="2100" b="0" i="0" u="none" strike="noStrike" cap="none">
                <a:solidFill>
                  <a:schemeClr val="dk1"/>
                </a:solidFill>
                <a:latin typeface="Calibri"/>
                <a:ea typeface="Calibri"/>
                <a:cs typeface="Calibri"/>
                <a:sym typeface="Calibri"/>
              </a:defRPr>
            </a:lvl5pPr>
            <a:lvl6pPr marL="2286000" marR="0" lvl="5" indent="0" algn="l" rtl="0">
              <a:spcBef>
                <a:spcPts val="0"/>
              </a:spcBef>
              <a:buNone/>
              <a:defRPr sz="2100" b="0" i="0" u="none" strike="noStrike" cap="none">
                <a:solidFill>
                  <a:schemeClr val="dk1"/>
                </a:solidFill>
                <a:latin typeface="Calibri"/>
                <a:ea typeface="Calibri"/>
                <a:cs typeface="Calibri"/>
                <a:sym typeface="Calibri"/>
              </a:defRPr>
            </a:lvl6pPr>
            <a:lvl7pPr marL="2743200" marR="0" lvl="6" indent="0" algn="l" rtl="0">
              <a:spcBef>
                <a:spcPts val="0"/>
              </a:spcBef>
              <a:buNone/>
              <a:defRPr sz="2100" b="0" i="0" u="none" strike="noStrike" cap="none">
                <a:solidFill>
                  <a:schemeClr val="dk1"/>
                </a:solidFill>
                <a:latin typeface="Calibri"/>
                <a:ea typeface="Calibri"/>
                <a:cs typeface="Calibri"/>
                <a:sym typeface="Calibri"/>
              </a:defRPr>
            </a:lvl7pPr>
            <a:lvl8pPr marL="3200400" marR="0" lvl="7" indent="0" algn="l" rtl="0">
              <a:spcBef>
                <a:spcPts val="0"/>
              </a:spcBef>
              <a:buNone/>
              <a:defRPr sz="2100" b="0" i="0" u="none" strike="noStrike" cap="none">
                <a:solidFill>
                  <a:schemeClr val="dk1"/>
                </a:solidFill>
                <a:latin typeface="Calibri"/>
                <a:ea typeface="Calibri"/>
                <a:cs typeface="Calibri"/>
                <a:sym typeface="Calibri"/>
              </a:defRPr>
            </a:lvl8pPr>
            <a:lvl9pPr marL="3657600" marR="0" lvl="8" indent="0" algn="l" rtl="0">
              <a:spcBef>
                <a:spcPts val="0"/>
              </a:spcBef>
              <a:buNone/>
              <a:defRPr sz="21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wrap="square"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Calibri"/>
                <a:ea typeface="Calibri"/>
                <a:cs typeface="Calibri"/>
                <a:sym typeface="Calibri"/>
              </a:defRPr>
            </a:lvl1pPr>
            <a:lvl2pPr marL="534988" marR="0" lvl="1" indent="-77787" algn="l" rtl="0">
              <a:spcBef>
                <a:spcPts val="0"/>
              </a:spcBef>
              <a:spcAft>
                <a:spcPts val="0"/>
              </a:spcAft>
              <a:buNone/>
              <a:defRPr sz="2100" b="0" i="0" u="none" strike="noStrike" cap="none">
                <a:solidFill>
                  <a:schemeClr val="dk1"/>
                </a:solidFill>
                <a:latin typeface="Calibri"/>
                <a:ea typeface="Calibri"/>
                <a:cs typeface="Calibri"/>
                <a:sym typeface="Calibri"/>
              </a:defRPr>
            </a:lvl2pPr>
            <a:lvl3pPr marL="1071563" marR="0" lvl="2" indent="-157162" algn="l" rtl="0">
              <a:spcBef>
                <a:spcPts val="0"/>
              </a:spcBef>
              <a:spcAft>
                <a:spcPts val="0"/>
              </a:spcAft>
              <a:buNone/>
              <a:defRPr sz="2100" b="0" i="0" u="none" strike="noStrike" cap="none">
                <a:solidFill>
                  <a:schemeClr val="dk1"/>
                </a:solidFill>
                <a:latin typeface="Calibri"/>
                <a:ea typeface="Calibri"/>
                <a:cs typeface="Calibri"/>
                <a:sym typeface="Calibri"/>
              </a:defRPr>
            </a:lvl3pPr>
            <a:lvl4pPr marL="1608138" marR="0" lvl="3" indent="-236537" algn="l" rtl="0">
              <a:spcBef>
                <a:spcPts val="0"/>
              </a:spcBef>
              <a:spcAft>
                <a:spcPts val="0"/>
              </a:spcAft>
              <a:buNone/>
              <a:defRPr sz="2100" b="0" i="0" u="none" strike="noStrike" cap="none">
                <a:solidFill>
                  <a:schemeClr val="dk1"/>
                </a:solidFill>
                <a:latin typeface="Calibri"/>
                <a:ea typeface="Calibri"/>
                <a:cs typeface="Calibri"/>
                <a:sym typeface="Calibri"/>
              </a:defRPr>
            </a:lvl4pPr>
            <a:lvl5pPr marL="2144713" marR="0" lvl="4" indent="-315913" algn="l" rtl="0">
              <a:spcBef>
                <a:spcPts val="0"/>
              </a:spcBef>
              <a:spcAft>
                <a:spcPts val="0"/>
              </a:spcAft>
              <a:buNone/>
              <a:defRPr sz="2100" b="0" i="0" u="none" strike="noStrike" cap="none">
                <a:solidFill>
                  <a:schemeClr val="dk1"/>
                </a:solidFill>
                <a:latin typeface="Calibri"/>
                <a:ea typeface="Calibri"/>
                <a:cs typeface="Calibri"/>
                <a:sym typeface="Calibri"/>
              </a:defRPr>
            </a:lvl5pPr>
            <a:lvl6pPr marL="2286000" marR="0" lvl="5" indent="0" algn="l" rtl="0">
              <a:spcBef>
                <a:spcPts val="0"/>
              </a:spcBef>
              <a:buNone/>
              <a:defRPr sz="2100" b="0" i="0" u="none" strike="noStrike" cap="none">
                <a:solidFill>
                  <a:schemeClr val="dk1"/>
                </a:solidFill>
                <a:latin typeface="Calibri"/>
                <a:ea typeface="Calibri"/>
                <a:cs typeface="Calibri"/>
                <a:sym typeface="Calibri"/>
              </a:defRPr>
            </a:lvl6pPr>
            <a:lvl7pPr marL="2743200" marR="0" lvl="6" indent="0" algn="l" rtl="0">
              <a:spcBef>
                <a:spcPts val="0"/>
              </a:spcBef>
              <a:buNone/>
              <a:defRPr sz="2100" b="0" i="0" u="none" strike="noStrike" cap="none">
                <a:solidFill>
                  <a:schemeClr val="dk1"/>
                </a:solidFill>
                <a:latin typeface="Calibri"/>
                <a:ea typeface="Calibri"/>
                <a:cs typeface="Calibri"/>
                <a:sym typeface="Calibri"/>
              </a:defRPr>
            </a:lvl7pPr>
            <a:lvl8pPr marL="3200400" marR="0" lvl="7" indent="0" algn="l" rtl="0">
              <a:spcBef>
                <a:spcPts val="0"/>
              </a:spcBef>
              <a:buNone/>
              <a:defRPr sz="2100" b="0" i="0" u="none" strike="noStrike" cap="none">
                <a:solidFill>
                  <a:schemeClr val="dk1"/>
                </a:solidFill>
                <a:latin typeface="Calibri"/>
                <a:ea typeface="Calibri"/>
                <a:cs typeface="Calibri"/>
                <a:sym typeface="Calibri"/>
              </a:defRPr>
            </a:lvl8pPr>
            <a:lvl9pPr marL="3657600" marR="0" lvl="8" indent="0" algn="l" rtl="0">
              <a:spcBef>
                <a:spcPts val="0"/>
              </a:spcBef>
              <a:buNone/>
              <a:defRPr sz="21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marL="0" marR="0" lvl="0" indent="0" algn="l" rtl="0">
              <a:spcBef>
                <a:spcPts val="420"/>
              </a:spcBef>
              <a:spcAft>
                <a:spcPts val="0"/>
              </a:spcAft>
              <a:buChar char="●"/>
              <a:defRPr sz="1400" b="0" i="0" u="none" strike="noStrike" cap="none">
                <a:solidFill>
                  <a:schemeClr val="dk1"/>
                </a:solidFill>
                <a:latin typeface="Calibri"/>
                <a:ea typeface="Calibri"/>
                <a:cs typeface="Calibri"/>
                <a:sym typeface="Calibri"/>
              </a:defRPr>
            </a:lvl1pPr>
            <a:lvl2pPr marL="534988" marR="0" lvl="1" indent="-1587" algn="l" rtl="0">
              <a:spcBef>
                <a:spcPts val="420"/>
              </a:spcBef>
              <a:spcAft>
                <a:spcPts val="0"/>
              </a:spcAft>
              <a:buChar char="○"/>
              <a:defRPr sz="1400" b="0" i="0" u="none" strike="noStrike" cap="none">
                <a:solidFill>
                  <a:schemeClr val="dk1"/>
                </a:solidFill>
                <a:latin typeface="Calibri"/>
                <a:ea typeface="Calibri"/>
                <a:cs typeface="Calibri"/>
                <a:sym typeface="Calibri"/>
              </a:defRPr>
            </a:lvl2pPr>
            <a:lvl3pPr marL="1071563" marR="0" lvl="2" indent="-4762" algn="l" rtl="0">
              <a:spcBef>
                <a:spcPts val="420"/>
              </a:spcBef>
              <a:spcAft>
                <a:spcPts val="0"/>
              </a:spcAft>
              <a:buChar char="■"/>
              <a:defRPr sz="1400" b="0" i="0" u="none" strike="noStrike" cap="none">
                <a:solidFill>
                  <a:schemeClr val="dk1"/>
                </a:solidFill>
                <a:latin typeface="Calibri"/>
                <a:ea typeface="Calibri"/>
                <a:cs typeface="Calibri"/>
                <a:sym typeface="Calibri"/>
              </a:defRPr>
            </a:lvl3pPr>
            <a:lvl4pPr marL="1608138" marR="0" lvl="3" indent="-7937" algn="l" rtl="0">
              <a:spcBef>
                <a:spcPts val="420"/>
              </a:spcBef>
              <a:spcAft>
                <a:spcPts val="0"/>
              </a:spcAft>
              <a:buChar char="●"/>
              <a:defRPr sz="1400" b="0" i="0" u="none" strike="noStrike" cap="none">
                <a:solidFill>
                  <a:schemeClr val="dk1"/>
                </a:solidFill>
                <a:latin typeface="Calibri"/>
                <a:ea typeface="Calibri"/>
                <a:cs typeface="Calibri"/>
                <a:sym typeface="Calibri"/>
              </a:defRPr>
            </a:lvl4pPr>
            <a:lvl5pPr marL="2144713" marR="0" lvl="4" indent="-11113" algn="l" rtl="0">
              <a:spcBef>
                <a:spcPts val="420"/>
              </a:spcBef>
              <a:spcAft>
                <a:spcPts val="0"/>
              </a:spcAft>
              <a:buChar char="○"/>
              <a:defRPr sz="1400" b="0" i="0" u="none" strike="noStrike" cap="none">
                <a:solidFill>
                  <a:schemeClr val="dk1"/>
                </a:solidFill>
                <a:latin typeface="Calibri"/>
                <a:ea typeface="Calibri"/>
                <a:cs typeface="Calibri"/>
                <a:sym typeface="Calibri"/>
              </a:defRPr>
            </a:lvl5pPr>
            <a:lvl6pPr marL="2682164" marR="0" lvl="5" indent="-2463" algn="l" rtl="0">
              <a:spcBef>
                <a:spcPts val="0"/>
              </a:spcBef>
              <a:buChar char="■"/>
              <a:defRPr sz="1400" b="0" i="0" u="none" strike="noStrike" cap="none">
                <a:solidFill>
                  <a:schemeClr val="dk1"/>
                </a:solidFill>
                <a:latin typeface="Calibri"/>
                <a:ea typeface="Calibri"/>
                <a:cs typeface="Calibri"/>
                <a:sym typeface="Calibri"/>
              </a:defRPr>
            </a:lvl6pPr>
            <a:lvl7pPr marL="3218597" marR="0" lvl="6" indent="-5496" algn="l" rtl="0">
              <a:spcBef>
                <a:spcPts val="0"/>
              </a:spcBef>
              <a:buChar char="●"/>
              <a:defRPr sz="1400" b="0" i="0" u="none" strike="noStrike" cap="none">
                <a:solidFill>
                  <a:schemeClr val="dk1"/>
                </a:solidFill>
                <a:latin typeface="Calibri"/>
                <a:ea typeface="Calibri"/>
                <a:cs typeface="Calibri"/>
                <a:sym typeface="Calibri"/>
              </a:defRPr>
            </a:lvl7pPr>
            <a:lvl8pPr marL="3755029" marR="0" lvl="7" indent="-8528" algn="l" rtl="0">
              <a:spcBef>
                <a:spcPts val="0"/>
              </a:spcBef>
              <a:buChar char="○"/>
              <a:defRPr sz="1400" b="0" i="0" u="none" strike="noStrike" cap="none">
                <a:solidFill>
                  <a:schemeClr val="dk1"/>
                </a:solidFill>
                <a:latin typeface="Calibri"/>
                <a:ea typeface="Calibri"/>
                <a:cs typeface="Calibri"/>
                <a:sym typeface="Calibri"/>
              </a:defRPr>
            </a:lvl8pPr>
            <a:lvl9pPr marL="4291462" marR="0" lvl="8" indent="-11562" algn="l" rtl="0">
              <a:spcBef>
                <a:spcPts val="0"/>
              </a:spcBef>
              <a:buChar char="■"/>
              <a:defRPr sz="14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Calibri"/>
                <a:ea typeface="Calibri"/>
                <a:cs typeface="Calibri"/>
                <a:sym typeface="Calibri"/>
              </a:defRPr>
            </a:lvl1pPr>
            <a:lvl2pPr marL="534988" marR="0" lvl="1" indent="-77787" algn="l" rtl="0">
              <a:spcBef>
                <a:spcPts val="0"/>
              </a:spcBef>
              <a:spcAft>
                <a:spcPts val="0"/>
              </a:spcAft>
              <a:buNone/>
              <a:defRPr sz="2100" b="0" i="0" u="none" strike="noStrike" cap="none">
                <a:solidFill>
                  <a:schemeClr val="dk1"/>
                </a:solidFill>
                <a:latin typeface="Calibri"/>
                <a:ea typeface="Calibri"/>
                <a:cs typeface="Calibri"/>
                <a:sym typeface="Calibri"/>
              </a:defRPr>
            </a:lvl2pPr>
            <a:lvl3pPr marL="1071563" marR="0" lvl="2" indent="-157162" algn="l" rtl="0">
              <a:spcBef>
                <a:spcPts val="0"/>
              </a:spcBef>
              <a:spcAft>
                <a:spcPts val="0"/>
              </a:spcAft>
              <a:buNone/>
              <a:defRPr sz="2100" b="0" i="0" u="none" strike="noStrike" cap="none">
                <a:solidFill>
                  <a:schemeClr val="dk1"/>
                </a:solidFill>
                <a:latin typeface="Calibri"/>
                <a:ea typeface="Calibri"/>
                <a:cs typeface="Calibri"/>
                <a:sym typeface="Calibri"/>
              </a:defRPr>
            </a:lvl3pPr>
            <a:lvl4pPr marL="1608138" marR="0" lvl="3" indent="-236537" algn="l" rtl="0">
              <a:spcBef>
                <a:spcPts val="0"/>
              </a:spcBef>
              <a:spcAft>
                <a:spcPts val="0"/>
              </a:spcAft>
              <a:buNone/>
              <a:defRPr sz="2100" b="0" i="0" u="none" strike="noStrike" cap="none">
                <a:solidFill>
                  <a:schemeClr val="dk1"/>
                </a:solidFill>
                <a:latin typeface="Calibri"/>
                <a:ea typeface="Calibri"/>
                <a:cs typeface="Calibri"/>
                <a:sym typeface="Calibri"/>
              </a:defRPr>
            </a:lvl4pPr>
            <a:lvl5pPr marL="2144713" marR="0" lvl="4" indent="-315913" algn="l" rtl="0">
              <a:spcBef>
                <a:spcPts val="0"/>
              </a:spcBef>
              <a:spcAft>
                <a:spcPts val="0"/>
              </a:spcAft>
              <a:buNone/>
              <a:defRPr sz="2100" b="0" i="0" u="none" strike="noStrike" cap="none">
                <a:solidFill>
                  <a:schemeClr val="dk1"/>
                </a:solidFill>
                <a:latin typeface="Calibri"/>
                <a:ea typeface="Calibri"/>
                <a:cs typeface="Calibri"/>
                <a:sym typeface="Calibri"/>
              </a:defRPr>
            </a:lvl5pPr>
            <a:lvl6pPr marL="2286000" marR="0" lvl="5" indent="0" algn="l" rtl="0">
              <a:spcBef>
                <a:spcPts val="0"/>
              </a:spcBef>
              <a:buNone/>
              <a:defRPr sz="2100" b="0" i="0" u="none" strike="noStrike" cap="none">
                <a:solidFill>
                  <a:schemeClr val="dk1"/>
                </a:solidFill>
                <a:latin typeface="Calibri"/>
                <a:ea typeface="Calibri"/>
                <a:cs typeface="Calibri"/>
                <a:sym typeface="Calibri"/>
              </a:defRPr>
            </a:lvl6pPr>
            <a:lvl7pPr marL="2743200" marR="0" lvl="6" indent="0" algn="l" rtl="0">
              <a:spcBef>
                <a:spcPts val="0"/>
              </a:spcBef>
              <a:buNone/>
              <a:defRPr sz="2100" b="0" i="0" u="none" strike="noStrike" cap="none">
                <a:solidFill>
                  <a:schemeClr val="dk1"/>
                </a:solidFill>
                <a:latin typeface="Calibri"/>
                <a:ea typeface="Calibri"/>
                <a:cs typeface="Calibri"/>
                <a:sym typeface="Calibri"/>
              </a:defRPr>
            </a:lvl7pPr>
            <a:lvl8pPr marL="3200400" marR="0" lvl="7" indent="0" algn="l" rtl="0">
              <a:spcBef>
                <a:spcPts val="0"/>
              </a:spcBef>
              <a:buNone/>
              <a:defRPr sz="2100" b="0" i="0" u="none" strike="noStrike" cap="none">
                <a:solidFill>
                  <a:schemeClr val="dk1"/>
                </a:solidFill>
                <a:latin typeface="Calibri"/>
                <a:ea typeface="Calibri"/>
                <a:cs typeface="Calibri"/>
                <a:sym typeface="Calibri"/>
              </a:defRPr>
            </a:lvl8pPr>
            <a:lvl9pPr marL="3657600" marR="0" lvl="8" indent="0" algn="l" rtl="0">
              <a:spcBef>
                <a:spcPts val="0"/>
              </a:spcBef>
              <a:buNone/>
              <a:defRPr sz="21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GB" sz="1200" b="0" i="0" u="none" strike="noStrike" cap="none">
                <a:solidFill>
                  <a:schemeClr val="dk1"/>
                </a:solidFill>
                <a:latin typeface="Calibri"/>
                <a:ea typeface="Calibri"/>
                <a:cs typeface="Calibri"/>
                <a:sym typeface="Calibri"/>
              </a:rPr>
              <a:t>‹#›</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7985905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19" name="Shape 119"/>
          <p:cNvSpPr txBox="1">
            <a:spLocks noGrp="1"/>
          </p:cNvSpPr>
          <p:nvPr>
            <p:ph type="body" idx="1"/>
          </p:nvPr>
        </p:nvSpPr>
        <p:spPr>
          <a:xfrm>
            <a:off x="685800" y="4343400"/>
            <a:ext cx="5486400"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SzPct val="25000"/>
              <a:buNone/>
            </a:pPr>
            <a:endParaRPr sz="1400" b="0" i="0" u="none" strike="noStrike" cap="none">
              <a:solidFill>
                <a:schemeClr val="dk1"/>
              </a:solidFill>
              <a:latin typeface="Calibri"/>
              <a:ea typeface="Calibri"/>
              <a:cs typeface="Calibri"/>
              <a:sym typeface="Calibri"/>
            </a:endParaRPr>
          </a:p>
        </p:txBody>
      </p:sp>
      <p:sp>
        <p:nvSpPr>
          <p:cNvPr id="120" name="Shape 120"/>
          <p:cNvSpPr txBox="1">
            <a:spLocks noGrp="1"/>
          </p:cNvSpPr>
          <p:nvPr>
            <p:ph type="sldNum" idx="12"/>
          </p:nvPr>
        </p:nvSpPr>
        <p:spPr>
          <a:xfrm>
            <a:off x="3884613" y="8685213"/>
            <a:ext cx="2971800" cy="457200"/>
          </a:xfrm>
          <a:prstGeom prst="rect">
            <a:avLst/>
          </a:prstGeom>
          <a:noFill/>
          <a:ln>
            <a:noFill/>
          </a:ln>
        </p:spPr>
        <p:txBody>
          <a:bodyPr wrap="square"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GB" sz="1200" b="0" i="0" u="none" strike="noStrike" cap="none">
                <a:solidFill>
                  <a:schemeClr val="dk1"/>
                </a:solidFill>
                <a:latin typeface="Calibri"/>
                <a:ea typeface="Calibri"/>
                <a:cs typeface="Calibri"/>
                <a:sym typeface="Calibri"/>
              </a:rPr>
              <a:t>1</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98006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04581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4064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20343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63757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13542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16572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66416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88900" algn="l" rtl="0">
              <a:spcBef>
                <a:spcPts val="0"/>
              </a:spcBef>
              <a:spcAft>
                <a:spcPts val="0"/>
              </a:spcAft>
              <a:buClr>
                <a:schemeClr val="dk1"/>
              </a:buClr>
              <a:buSzPct val="100000"/>
              <a:buFont typeface="Calibri"/>
              <a:buNone/>
            </a:pPr>
            <a:endParaRPr sz="14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932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4" name="Shape 18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Vestal’s work noted that low DAL tasks have been developed against lighter standards, therefore we have less confidence in their WCET</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We would extend this to also state we have less confidence in their correct operation</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However the potential uses for MCS go beyond simply supporting ‘less important’ tasks.</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We have a number of tasks we would consider to be high criticality, because of the effect their failure would have the on the system, however we can afford for them to be disabled for short periods of time. For instance recording error logs in non-volatile memory, a time consuming but still important process.</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Therefore it is very important that we address exactly what we mean by a ‘low-DAL’ task</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Ultimately it provides two main advantages - cost reduction and flexibility</a:t>
            </a:r>
          </a:p>
          <a:p>
            <a:pPr marL="914400" marR="0" lvl="1" indent="-3175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Less processors, easier proof of schedulability</a:t>
            </a:r>
          </a:p>
          <a:p>
            <a:pPr marL="0" marR="0" lvl="0" indent="-88900" algn="l" rtl="0">
              <a:spcBef>
                <a:spcPts val="0"/>
              </a:spcBef>
              <a:spcAft>
                <a:spcPts val="0"/>
              </a:spcAft>
              <a:buClr>
                <a:schemeClr val="dk1"/>
              </a:buClr>
              <a:buSzPct val="100000"/>
              <a:buFont typeface="Calibri"/>
              <a:buNone/>
            </a:pPr>
            <a:endParaRPr sz="14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16233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4" name="Shape 18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Vestal’s work noted that low DAL tasks have been developed against lighter standards, therefore we have less confidence in their WCET</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We would extend this to also state we have less confidence in their correct operation</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However the potential uses for MCS go beyond simply supporting ‘less important’ tasks.</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We have a number of tasks we would consider to be high criticality, because of the effect their failure would have the on the system, however we can afford for them to be disabled for short periods of time. For instance recording error logs in non-volatile memory, a time consuming but still important process.</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Therefore it is very important that we address exactly what we mean by a ‘low-DAL’ task</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Ultimately it provides two main advantages - cost reduction and flexibility</a:t>
            </a:r>
          </a:p>
          <a:p>
            <a:pPr marL="914400" marR="0" lvl="1" indent="-3175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Less processors, easier proof of schedulability</a:t>
            </a:r>
          </a:p>
          <a:p>
            <a:pPr marL="0" marR="0" lvl="0" indent="-88900" algn="l" rtl="0">
              <a:spcBef>
                <a:spcPts val="0"/>
              </a:spcBef>
              <a:spcAft>
                <a:spcPts val="0"/>
              </a:spcAft>
              <a:buClr>
                <a:schemeClr val="dk1"/>
              </a:buClr>
              <a:buSzPct val="100000"/>
              <a:buFont typeface="Calibri"/>
              <a:buNone/>
            </a:pPr>
            <a:endParaRPr sz="14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16233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0" name="Shape 19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Vestal’s work noted that low DAL tasks have been developed against lighter standards, therefore we have less confidence in their WCET</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We would extend this to also state we have less confidence in their correct operation</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However the potential uses for MCS go beyond simply supporting ‘less important’ tasks.</a:t>
            </a:r>
          </a:p>
          <a:p>
            <a:pPr marL="457200" marR="0" lvl="0" indent="-342900" algn="l" rtl="0">
              <a:spcBef>
                <a:spcPts val="0"/>
              </a:spcBef>
              <a:spcAft>
                <a:spcPts val="0"/>
              </a:spcAft>
              <a:buSzPct val="25000"/>
              <a:buNone/>
            </a:pPr>
            <a:r>
              <a:rPr lang="en-GB" sz="1400" b="0" i="0" u="none" strike="noStrike" cap="none">
                <a:solidFill>
                  <a:schemeClr val="dk1"/>
                </a:solidFill>
                <a:latin typeface="Calibri"/>
                <a:ea typeface="Calibri"/>
                <a:cs typeface="Calibri"/>
                <a:sym typeface="Calibri"/>
              </a:rPr>
              <a:t>Therefore it is very important that we address exactly what we mean by a ‘low-DAL’ task</a:t>
            </a:r>
          </a:p>
          <a:p>
            <a:pPr marL="0" marR="0" lvl="0" indent="-88900" algn="l" rtl="0">
              <a:spcBef>
                <a:spcPts val="0"/>
              </a:spcBef>
              <a:spcAft>
                <a:spcPts val="0"/>
              </a:spcAft>
              <a:buClr>
                <a:schemeClr val="dk1"/>
              </a:buClr>
              <a:buSzPct val="100000"/>
              <a:buFont typeface="Calibri"/>
              <a:buNone/>
            </a:pPr>
            <a:endParaRPr sz="14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28145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9422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15850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09516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96" name="Shape 19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SzPct val="25000"/>
              <a:buNone/>
            </a:pPr>
            <a:r>
              <a:rPr lang="en-GB" sz="1400" b="0" i="0" u="none" strike="noStrike" cap="none" dirty="0">
                <a:solidFill>
                  <a:schemeClr val="dk1"/>
                </a:solidFill>
                <a:latin typeface="Calibri"/>
                <a:ea typeface="Calibri"/>
                <a:cs typeface="Calibri"/>
                <a:sym typeface="Calibri"/>
              </a:rPr>
              <a:t>Remind that AMC</a:t>
            </a:r>
            <a:r>
              <a:rPr lang="en-GB" sz="1400" b="0" i="0" u="none" strike="noStrike" cap="none" baseline="0" dirty="0">
                <a:solidFill>
                  <a:schemeClr val="dk1"/>
                </a:solidFill>
                <a:latin typeface="Calibri"/>
                <a:ea typeface="Calibri"/>
                <a:cs typeface="Calibri"/>
                <a:sym typeface="Calibri"/>
              </a:rPr>
              <a:t> will never come back from </a:t>
            </a:r>
            <a:r>
              <a:rPr lang="en-GB" sz="1400" b="0" i="0" u="none" strike="noStrike" cap="none" baseline="0" dirty="0" err="1">
                <a:solidFill>
                  <a:schemeClr val="dk1"/>
                </a:solidFill>
                <a:latin typeface="Calibri"/>
                <a:ea typeface="Calibri"/>
                <a:cs typeface="Calibri"/>
                <a:sym typeface="Calibri"/>
              </a:rPr>
              <a:t>HighDAL</a:t>
            </a:r>
            <a:r>
              <a:rPr lang="en-GB" sz="1400" b="0" i="0" u="none" strike="noStrike" cap="none" baseline="0" dirty="0">
                <a:solidFill>
                  <a:schemeClr val="dk1"/>
                </a:solidFill>
                <a:latin typeface="Calibri"/>
                <a:ea typeface="Calibri"/>
                <a:cs typeface="Calibri"/>
                <a:sym typeface="Calibri"/>
              </a:rPr>
              <a:t> mode</a:t>
            </a:r>
            <a:endParaRPr lang="en-GB" sz="1400" b="0" i="0" u="none" strike="noStrike" cap="none" dirty="0">
              <a:solidFill>
                <a:schemeClr val="dk1"/>
              </a:solidFill>
              <a:latin typeface="Calibri"/>
              <a:ea typeface="Calibri"/>
              <a:cs typeface="Calibri"/>
              <a:sym typeface="Calibri"/>
            </a:endParaRPr>
          </a:p>
          <a:p>
            <a:pPr marL="0" marR="0" lvl="0" indent="-88900" algn="l" rtl="0">
              <a:spcBef>
                <a:spcPts val="0"/>
              </a:spcBef>
              <a:spcAft>
                <a:spcPts val="0"/>
              </a:spcAft>
              <a:buClr>
                <a:schemeClr val="dk1"/>
              </a:buClr>
              <a:buSzPct val="100000"/>
              <a:buFont typeface="Calibri"/>
              <a:buNone/>
            </a:pPr>
            <a:endParaRPr sz="14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199845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Cover Slide">
    <p:spTree>
      <p:nvGrpSpPr>
        <p:cNvPr id="1" name="Shape 14"/>
        <p:cNvGrpSpPr/>
        <p:nvPr/>
      </p:nvGrpSpPr>
      <p:grpSpPr>
        <a:xfrm>
          <a:off x="0" y="0"/>
          <a:ext cx="0" cy="0"/>
          <a:chOff x="0" y="0"/>
          <a:chExt cx="0" cy="0"/>
        </a:xfrm>
      </p:grpSpPr>
      <p:sp>
        <p:nvSpPr>
          <p:cNvPr id="15" name="Shape 15"/>
          <p:cNvSpPr txBox="1"/>
          <p:nvPr/>
        </p:nvSpPr>
        <p:spPr>
          <a:xfrm>
            <a:off x="430213" y="6086475"/>
            <a:ext cx="2997200" cy="276225"/>
          </a:xfrm>
          <a:prstGeom prst="rect">
            <a:avLst/>
          </a:prstGeom>
          <a:noFill/>
          <a:ln>
            <a:noFill/>
          </a:ln>
        </p:spPr>
        <p:txBody>
          <a:bodyPr wrap="square" lIns="0" tIns="0" rIns="0" bIns="0" anchor="t" anchorCtr="0">
            <a:noAutofit/>
          </a:bodyPr>
          <a:lstStyle/>
          <a:p>
            <a:pPr marL="0" marR="0" lvl="0" indent="0" algn="l" rtl="0">
              <a:spcBef>
                <a:spcPts val="0"/>
              </a:spcBef>
              <a:spcAft>
                <a:spcPts val="0"/>
              </a:spcAft>
              <a:buSzPct val="25000"/>
              <a:buNone/>
            </a:pPr>
            <a:r>
              <a:rPr lang="en-GB" sz="1800" b="0" i="0" u="none" strike="noStrike" cap="none">
                <a:solidFill>
                  <a:srgbClr val="004990"/>
                </a:solidFill>
                <a:latin typeface="Arial"/>
                <a:ea typeface="Arial"/>
                <a:cs typeface="Arial"/>
                <a:sym typeface="Arial"/>
              </a:rPr>
              <a:t>Trusted to deliver excellence</a:t>
            </a:r>
          </a:p>
        </p:txBody>
      </p:sp>
      <p:sp>
        <p:nvSpPr>
          <p:cNvPr id="16" name="Shape 16"/>
          <p:cNvSpPr txBox="1"/>
          <p:nvPr/>
        </p:nvSpPr>
        <p:spPr>
          <a:xfrm>
            <a:off x="428625" y="5076825"/>
            <a:ext cx="7799388" cy="830263"/>
          </a:xfrm>
          <a:prstGeom prst="rect">
            <a:avLst/>
          </a:prstGeom>
          <a:noFill/>
          <a:ln>
            <a:noFill/>
          </a:ln>
        </p:spPr>
        <p:txBody>
          <a:bodyPr wrap="square" lIns="0" tIns="0" rIns="0" bIns="0" anchor="b" anchorCtr="0">
            <a:noAutofit/>
          </a:bodyPr>
          <a:lstStyle/>
          <a:p>
            <a:pPr marL="0" marR="0" lvl="0" indent="0" algn="l" rtl="0">
              <a:spcBef>
                <a:spcPts val="0"/>
              </a:spcBef>
              <a:spcAft>
                <a:spcPts val="0"/>
              </a:spcAft>
              <a:buSzPct val="25000"/>
              <a:buNone/>
            </a:pPr>
            <a:r>
              <a:rPr lang="en-GB" sz="900" b="1" i="0" u="none" strike="noStrike" cap="none" dirty="0">
                <a:solidFill>
                  <a:schemeClr val="dk1"/>
                </a:solidFill>
                <a:latin typeface="Arial"/>
                <a:ea typeface="Arial"/>
                <a:cs typeface="Arial"/>
                <a:sym typeface="Arial"/>
              </a:rPr>
              <a:t>© 2019 Rolls-Royce plc and/or its subsidiaries</a:t>
            </a:r>
          </a:p>
          <a:p>
            <a:pPr marL="0" marR="0" lvl="0" indent="0" algn="l" rtl="0">
              <a:spcBef>
                <a:spcPts val="0"/>
              </a:spcBef>
              <a:spcAft>
                <a:spcPts val="0"/>
              </a:spcAft>
              <a:buSzPct val="25000"/>
              <a:buNone/>
            </a:pPr>
            <a:r>
              <a:rPr lang="en-GB" sz="900" b="0" i="0" u="none" strike="noStrike" cap="none" dirty="0">
                <a:solidFill>
                  <a:schemeClr val="dk1"/>
                </a:solidFill>
                <a:latin typeface="Arial"/>
                <a:ea typeface="Arial"/>
                <a:cs typeface="Arial"/>
                <a:sym typeface="Arial"/>
              </a:rPr>
              <a:t>The information in this document is the property of Rolls-Royce plc and/or its subsidiaries and may not be copied or communicated to a third party, or used for any purpose other than that for which it is supplied without the express written consent of Rolls-Royce plc and/or its subsidiaries.</a:t>
            </a:r>
          </a:p>
          <a:p>
            <a:pPr marL="0" marR="0" lvl="0" indent="0" algn="l" rtl="0">
              <a:spcBef>
                <a:spcPts val="0"/>
              </a:spcBef>
              <a:spcAft>
                <a:spcPts val="0"/>
              </a:spcAft>
              <a:buSzPct val="25000"/>
              <a:buNone/>
            </a:pPr>
            <a:r>
              <a:rPr lang="en-GB" sz="900" b="0" i="0" u="none" strike="noStrike" cap="none" dirty="0">
                <a:solidFill>
                  <a:schemeClr val="dk1"/>
                </a:solidFill>
                <a:latin typeface="Arial"/>
                <a:ea typeface="Arial"/>
                <a:cs typeface="Arial"/>
                <a:sym typeface="Arial"/>
              </a:rPr>
              <a:t>This information is given in good faith based upon the latest information available to Rolls-Royce plc and/or its subsidiaries, no warranty or representation is given concerning such information, which must not be taken as establishing any contractual or other commitment binding upon Rolls-Royce plc and/or its subsidiaries.</a:t>
            </a:r>
          </a:p>
        </p:txBody>
      </p:sp>
      <p:pic>
        <p:nvPicPr>
          <p:cNvPr id="17" name="Shape 17" descr="RR_logo.png"/>
          <p:cNvPicPr preferRelativeResize="0"/>
          <p:nvPr/>
        </p:nvPicPr>
        <p:blipFill rotWithShape="1">
          <a:blip r:embed="rId2">
            <a:alphaModFix/>
          </a:blip>
          <a:srcRect/>
          <a:stretch/>
        </p:blipFill>
        <p:spPr>
          <a:xfrm>
            <a:off x="6837363" y="6076950"/>
            <a:ext cx="1865033" cy="436028"/>
          </a:xfrm>
          <a:prstGeom prst="rect">
            <a:avLst/>
          </a:prstGeom>
          <a:noFill/>
          <a:ln>
            <a:noFill/>
          </a:ln>
        </p:spPr>
      </p:pic>
      <p:sp>
        <p:nvSpPr>
          <p:cNvPr id="18" name="Shape 18"/>
          <p:cNvSpPr txBox="1">
            <a:spLocks noGrp="1"/>
          </p:cNvSpPr>
          <p:nvPr>
            <p:ph type="ctrTitle"/>
          </p:nvPr>
        </p:nvSpPr>
        <p:spPr>
          <a:xfrm>
            <a:off x="428626" y="271465"/>
            <a:ext cx="8285163" cy="2230437"/>
          </a:xfrm>
          <a:prstGeom prst="rect">
            <a:avLst/>
          </a:prstGeom>
          <a:noFill/>
          <a:ln>
            <a:noFill/>
          </a:ln>
        </p:spPr>
        <p:txBody>
          <a:bodyPr wrap="square" lIns="91425" tIns="91425" rIns="91425" bIns="91425" anchor="t" anchorCtr="0"/>
          <a:lstStyle>
            <a:lvl1pPr marL="0" marR="0" lvl="0" indent="0" algn="l" rtl="0">
              <a:lnSpc>
                <a:spcPct val="120216"/>
              </a:lnSpc>
              <a:spcBef>
                <a:spcPts val="0"/>
              </a:spcBef>
              <a:spcAft>
                <a:spcPts val="0"/>
              </a:spcAft>
              <a:buNone/>
              <a:defRPr sz="6000" b="0" i="0" u="none" strike="noStrike" cap="none">
                <a:solidFill>
                  <a:srgbClr val="004990"/>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19" name="Shape 19"/>
          <p:cNvSpPr txBox="1">
            <a:spLocks noGrp="1"/>
          </p:cNvSpPr>
          <p:nvPr>
            <p:ph type="subTitle" idx="1"/>
          </p:nvPr>
        </p:nvSpPr>
        <p:spPr>
          <a:xfrm>
            <a:off x="428625" y="2638427"/>
            <a:ext cx="8285164" cy="470170"/>
          </a:xfrm>
          <a:prstGeom prst="rect">
            <a:avLst/>
          </a:prstGeom>
          <a:noFill/>
          <a:ln>
            <a:noFill/>
          </a:ln>
        </p:spPr>
        <p:txBody>
          <a:bodyPr wrap="square" lIns="91425" tIns="91425" rIns="91425" bIns="91425" anchor="t" anchorCtr="0"/>
          <a:lstStyle>
            <a:lvl1pPr marL="0" marR="0" lvl="0" indent="0" algn="l" rtl="0">
              <a:lnSpc>
                <a:spcPct val="112217"/>
              </a:lnSpc>
              <a:spcBef>
                <a:spcPts val="0"/>
              </a:spcBef>
              <a:spcAft>
                <a:spcPts val="0"/>
              </a:spcAft>
              <a:buClr>
                <a:schemeClr val="accent2"/>
              </a:buClr>
              <a:buSzPct val="100000"/>
              <a:buFont typeface="Arial"/>
              <a:buNone/>
              <a:defRPr sz="2300" b="1" i="0" u="none" strike="noStrike" cap="none">
                <a:solidFill>
                  <a:schemeClr val="accent2"/>
                </a:solidFill>
                <a:latin typeface="Arial"/>
                <a:ea typeface="Arial"/>
                <a:cs typeface="Arial"/>
                <a:sym typeface="Arial"/>
              </a:defRPr>
            </a:lvl1pPr>
            <a:lvl2pPr marL="536433" marR="0" lvl="1" indent="-3033"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2pPr>
            <a:lvl3pPr marL="1072866" marR="0" lvl="2" indent="-6066" algn="ctr" rtl="0">
              <a:spcBef>
                <a:spcPts val="460"/>
              </a:spcBef>
              <a:spcAft>
                <a:spcPts val="0"/>
              </a:spcAft>
              <a:buClr>
                <a:srgbClr val="8893B4"/>
              </a:buClr>
              <a:buSzPct val="100000"/>
              <a:buFont typeface="Arial"/>
              <a:buNone/>
              <a:defRPr sz="2300" b="0" i="0" u="none" strike="noStrike" cap="none">
                <a:solidFill>
                  <a:srgbClr val="8893B4"/>
                </a:solidFill>
                <a:latin typeface="Arial"/>
                <a:ea typeface="Arial"/>
                <a:cs typeface="Arial"/>
                <a:sym typeface="Arial"/>
              </a:defRPr>
            </a:lvl3pPr>
            <a:lvl4pPr marL="1609298" marR="0" lvl="3" indent="-9097"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4pPr>
            <a:lvl5pPr marL="2145731" marR="0" lvl="4" indent="-12131"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5pPr>
            <a:lvl6pPr marL="2682164" marR="0" lvl="5" indent="-2463"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6pPr>
            <a:lvl7pPr marL="3218597" marR="0" lvl="6" indent="-5496"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7pPr>
            <a:lvl8pPr marL="3755029" marR="0" lvl="7" indent="-8528"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8pPr>
            <a:lvl9pPr marL="4291462" marR="0" lvl="8" indent="-11562"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9pPr>
          </a:lstStyle>
          <a:p>
            <a:endParaRPr/>
          </a:p>
        </p:txBody>
      </p:sp>
      <p:sp>
        <p:nvSpPr>
          <p:cNvPr id="20" name="Shape 20"/>
          <p:cNvSpPr txBox="1">
            <a:spLocks noGrp="1"/>
          </p:cNvSpPr>
          <p:nvPr>
            <p:ph type="body" idx="2"/>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body" idx="3"/>
          </p:nvPr>
        </p:nvSpPr>
        <p:spPr>
          <a:xfrm>
            <a:off x="428625" y="3567961"/>
            <a:ext cx="8283575" cy="358688"/>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accent2"/>
              </a:buClr>
              <a:buSzPct val="100000"/>
              <a:buFont typeface="Arial"/>
              <a:buChar char="•"/>
              <a:defRPr sz="1800" b="0" i="0" u="none" strike="noStrike" cap="none">
                <a:solidFill>
                  <a:schemeClr val="accent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body" idx="4"/>
          </p:nvPr>
        </p:nvSpPr>
        <p:spPr>
          <a:xfrm>
            <a:off x="430213" y="3957781"/>
            <a:ext cx="8283575" cy="552450"/>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accent2"/>
              </a:buClr>
              <a:buSzPct val="100000"/>
              <a:buFont typeface="Arial"/>
              <a:buChar char="•"/>
              <a:defRPr sz="1800" b="0" i="0" u="none" strike="noStrike" cap="none">
                <a:solidFill>
                  <a:schemeClr val="accent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pic>
        <p:nvPicPr>
          <p:cNvPr id="23" name="Shape 23"/>
          <p:cNvPicPr preferRelativeResize="0"/>
          <p:nvPr/>
        </p:nvPicPr>
        <p:blipFill rotWithShape="1">
          <a:blip r:embed="rId3">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Image Slide_3">
    <p:spTree>
      <p:nvGrpSpPr>
        <p:cNvPr id="1" name="Shape 81"/>
        <p:cNvGrpSpPr/>
        <p:nvPr/>
      </p:nvGrpSpPr>
      <p:grpSpPr>
        <a:xfrm>
          <a:off x="0" y="0"/>
          <a:ext cx="0" cy="0"/>
          <a:chOff x="0" y="0"/>
          <a:chExt cx="0" cy="0"/>
        </a:xfrm>
      </p:grpSpPr>
      <p:sp>
        <p:nvSpPr>
          <p:cNvPr id="82" name="Shape 82"/>
          <p:cNvSpPr>
            <a:spLocks noGrp="1"/>
          </p:cNvSpPr>
          <p:nvPr>
            <p:ph type="pic" idx="2"/>
          </p:nvPr>
        </p:nvSpPr>
        <p:spPr>
          <a:xfrm>
            <a:off x="6029327" y="828675"/>
            <a:ext cx="2674937" cy="2476500"/>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83" name="Shape 83"/>
          <p:cNvSpPr>
            <a:spLocks noGrp="1"/>
          </p:cNvSpPr>
          <p:nvPr>
            <p:ph type="pic" idx="3"/>
          </p:nvPr>
        </p:nvSpPr>
        <p:spPr>
          <a:xfrm>
            <a:off x="6029327" y="3358899"/>
            <a:ext cx="2674937" cy="2476800"/>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ctrTitle"/>
          </p:nvPr>
        </p:nvSpPr>
        <p:spPr>
          <a:xfrm>
            <a:off x="430215" y="376240"/>
            <a:ext cx="7837487" cy="452437"/>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85" name="Shape 85"/>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body" idx="4"/>
          </p:nvPr>
        </p:nvSpPr>
        <p:spPr>
          <a:xfrm>
            <a:off x="430212" y="828675"/>
            <a:ext cx="5540925" cy="5018088"/>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sldNum" idx="12"/>
          </p:nvPr>
        </p:nvSpPr>
        <p:spPr>
          <a:xfrm>
            <a:off x="8267700" y="411163"/>
            <a:ext cx="436563"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88" name="Shape 88"/>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Image Slide_4">
    <p:spTree>
      <p:nvGrpSpPr>
        <p:cNvPr id="1" name="Shape 89"/>
        <p:cNvGrpSpPr/>
        <p:nvPr/>
      </p:nvGrpSpPr>
      <p:grpSpPr>
        <a:xfrm>
          <a:off x="0" y="0"/>
          <a:ext cx="0" cy="0"/>
          <a:chOff x="0" y="0"/>
          <a:chExt cx="0" cy="0"/>
        </a:xfrm>
      </p:grpSpPr>
      <p:sp>
        <p:nvSpPr>
          <p:cNvPr id="90" name="Shape 90"/>
          <p:cNvSpPr>
            <a:spLocks noGrp="1"/>
          </p:cNvSpPr>
          <p:nvPr>
            <p:ph type="pic" idx="2"/>
          </p:nvPr>
        </p:nvSpPr>
        <p:spPr>
          <a:xfrm>
            <a:off x="428626" y="828675"/>
            <a:ext cx="2649813" cy="5018088"/>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91" name="Shape 91"/>
          <p:cNvSpPr>
            <a:spLocks noGrp="1"/>
          </p:cNvSpPr>
          <p:nvPr>
            <p:ph type="pic" idx="3"/>
          </p:nvPr>
        </p:nvSpPr>
        <p:spPr>
          <a:xfrm>
            <a:off x="3142594" y="4317453"/>
            <a:ext cx="2822400" cy="1518249"/>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92" name="Shape 92"/>
          <p:cNvSpPr>
            <a:spLocks noGrp="1"/>
          </p:cNvSpPr>
          <p:nvPr>
            <p:ph type="pic" idx="4"/>
          </p:nvPr>
        </p:nvSpPr>
        <p:spPr>
          <a:xfrm>
            <a:off x="6033983" y="4317453"/>
            <a:ext cx="2679806" cy="1518249"/>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ctrTitle"/>
          </p:nvPr>
        </p:nvSpPr>
        <p:spPr>
          <a:xfrm>
            <a:off x="430215" y="376240"/>
            <a:ext cx="7837487" cy="452437"/>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95" name="Shape 95"/>
          <p:cNvSpPr txBox="1">
            <a:spLocks noGrp="1"/>
          </p:cNvSpPr>
          <p:nvPr>
            <p:ph type="body" idx="5"/>
          </p:nvPr>
        </p:nvSpPr>
        <p:spPr>
          <a:xfrm>
            <a:off x="3143250" y="828675"/>
            <a:ext cx="5540925" cy="3540127"/>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8267700" y="411163"/>
            <a:ext cx="436563"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97" name="Shape 97"/>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hart slide Layout">
    <p:spTree>
      <p:nvGrpSpPr>
        <p:cNvPr id="1" name="Shape 98"/>
        <p:cNvGrpSpPr/>
        <p:nvPr/>
      </p:nvGrpSpPr>
      <p:grpSpPr>
        <a:xfrm>
          <a:off x="0" y="0"/>
          <a:ext cx="0" cy="0"/>
          <a:chOff x="0" y="0"/>
          <a:chExt cx="0" cy="0"/>
        </a:xfrm>
      </p:grpSpPr>
      <p:sp>
        <p:nvSpPr>
          <p:cNvPr id="99" name="Shape 99"/>
          <p:cNvSpPr>
            <a:spLocks noGrp="1"/>
          </p:cNvSpPr>
          <p:nvPr>
            <p:ph type="chart" idx="2"/>
          </p:nvPr>
        </p:nvSpPr>
        <p:spPr>
          <a:xfrm>
            <a:off x="428626" y="1571627"/>
            <a:ext cx="8285163" cy="4275137"/>
          </a:xfrm>
          <a:prstGeom prst="rect">
            <a:avLst/>
          </a:prstGeom>
          <a:noFill/>
          <a:ln>
            <a:noFill/>
          </a:ln>
        </p:spPr>
        <p:txBody>
          <a:bodyPr wrap="square" lIns="91425" tIns="91425" rIns="91425" bIns="91425" anchor="t" anchorCtr="0"/>
          <a:lstStyle>
            <a:lvl1pPr marL="23813" marR="0" lvl="0" indent="-11113" algn="l" rtl="0">
              <a:spcBef>
                <a:spcPts val="460"/>
              </a:spcBef>
              <a:spcAft>
                <a:spcPts val="0"/>
              </a:spcAft>
              <a:buClr>
                <a:schemeClr val="dk2"/>
              </a:buClr>
              <a:buSzPct val="100000"/>
              <a:buFont typeface="Arial"/>
              <a:buNone/>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body" idx="1"/>
          </p:nvPr>
        </p:nvSpPr>
        <p:spPr>
          <a:xfrm>
            <a:off x="428624" y="1152526"/>
            <a:ext cx="8285164" cy="338555"/>
          </a:xfrm>
          <a:prstGeom prst="rect">
            <a:avLst/>
          </a:prstGeom>
          <a:noFill/>
          <a:ln>
            <a:noFill/>
          </a:ln>
        </p:spPr>
        <p:txBody>
          <a:bodyPr wrap="square" lIns="91425" tIns="91425" rIns="91425" bIns="91425" anchor="t" anchorCtr="0"/>
          <a:lstStyle>
            <a:lvl1pPr marL="23813" marR="0" lvl="0" indent="-11113" algn="l" rtl="0">
              <a:spcBef>
                <a:spcPts val="460"/>
              </a:spcBef>
              <a:spcAft>
                <a:spcPts val="0"/>
              </a:spcAft>
              <a:buClr>
                <a:schemeClr val="accent1"/>
              </a:buClr>
              <a:buSzPct val="100000"/>
              <a:buFont typeface="Arial"/>
              <a:buNone/>
              <a:defRPr sz="2300" b="0" i="0" u="none" strike="noStrike" cap="none">
                <a:solidFill>
                  <a:schemeClr val="accent1"/>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body" idx="3"/>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title"/>
          </p:nvPr>
        </p:nvSpPr>
        <p:spPr>
          <a:xfrm>
            <a:off x="430213" y="371475"/>
            <a:ext cx="7845425" cy="457200"/>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103" name="Shape 103"/>
          <p:cNvSpPr txBox="1">
            <a:spLocks noGrp="1"/>
          </p:cNvSpPr>
          <p:nvPr>
            <p:ph type="sldNum" idx="12"/>
          </p:nvPr>
        </p:nvSpPr>
        <p:spPr>
          <a:xfrm>
            <a:off x="8275638" y="409575"/>
            <a:ext cx="428625"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104" name="Shape 104"/>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ontent and Chart layout">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30213" y="371475"/>
            <a:ext cx="7845425" cy="457200"/>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107" name="Shape 107"/>
          <p:cNvSpPr txBox="1">
            <a:spLocks noGrp="1"/>
          </p:cNvSpPr>
          <p:nvPr>
            <p:ph type="body" idx="1"/>
          </p:nvPr>
        </p:nvSpPr>
        <p:spPr>
          <a:xfrm>
            <a:off x="430216" y="1149350"/>
            <a:ext cx="4143375" cy="4613275"/>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08" name="Shape 108"/>
          <p:cNvSpPr>
            <a:spLocks noGrp="1"/>
          </p:cNvSpPr>
          <p:nvPr>
            <p:ph type="chart" idx="2"/>
          </p:nvPr>
        </p:nvSpPr>
        <p:spPr>
          <a:xfrm>
            <a:off x="4597121" y="1235076"/>
            <a:ext cx="4132263" cy="4613275"/>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body" idx="3"/>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sldNum" idx="12"/>
          </p:nvPr>
        </p:nvSpPr>
        <p:spPr>
          <a:xfrm>
            <a:off x="8275638" y="409575"/>
            <a:ext cx="428625"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111" name="Shape 111"/>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only Layout">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30213" y="371475"/>
            <a:ext cx="7845425" cy="457200"/>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114" name="Shape 114"/>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sldNum" idx="12"/>
          </p:nvPr>
        </p:nvSpPr>
        <p:spPr>
          <a:xfrm>
            <a:off x="8275638" y="409575"/>
            <a:ext cx="428625"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116" name="Shape 116"/>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7"/>
            <a:ext cx="8520600" cy="763500"/>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26" name="Shape 26"/>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marL="328613" marR="0" lvl="0" indent="-169863" algn="l" rtl="0">
              <a:spcBef>
                <a:spcPts val="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8472458" y="6217623"/>
            <a:ext cx="548700" cy="524800"/>
          </a:xfrm>
          <a:prstGeom prst="rect">
            <a:avLst/>
          </a:prstGeom>
          <a:noFill/>
          <a:ln>
            <a:noFill/>
          </a:ln>
        </p:spPr>
        <p:txBody>
          <a:bodyPr wrap="square" lIns="91425" tIns="91425" rIns="91425" bIns="91425" anchor="ctr" anchorCtr="0">
            <a:noAutofit/>
          </a:bodyPr>
          <a:lstStyle/>
          <a:p>
            <a:pPr marL="0" marR="0" lvl="0" indent="-57150" algn="r" rtl="0">
              <a:spcBef>
                <a:spcPts val="0"/>
              </a:spcBef>
              <a:spcAft>
                <a:spcPts val="0"/>
              </a:spcAft>
              <a:buClr>
                <a:srgbClr val="8893B4"/>
              </a:buClr>
              <a:buSzPct val="100000"/>
              <a:buFont typeface="Arial"/>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28" name="Shape 28"/>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opyright Slide">
    <p:spTree>
      <p:nvGrpSpPr>
        <p:cNvPr id="1" name="Shape 29"/>
        <p:cNvGrpSpPr/>
        <p:nvPr/>
      </p:nvGrpSpPr>
      <p:grpSpPr>
        <a:xfrm>
          <a:off x="0" y="0"/>
          <a:ext cx="0" cy="0"/>
          <a:chOff x="0" y="0"/>
          <a:chExt cx="0" cy="0"/>
        </a:xfrm>
      </p:grpSpPr>
      <p:sp>
        <p:nvSpPr>
          <p:cNvPr id="30" name="Shape 30"/>
          <p:cNvSpPr txBox="1">
            <a:spLocks noGrp="1"/>
          </p:cNvSpPr>
          <p:nvPr>
            <p:ph type="ctrTitle"/>
          </p:nvPr>
        </p:nvSpPr>
        <p:spPr>
          <a:xfrm>
            <a:off x="428626" y="271465"/>
            <a:ext cx="8285163" cy="2230437"/>
          </a:xfrm>
          <a:prstGeom prst="rect">
            <a:avLst/>
          </a:prstGeom>
          <a:noFill/>
          <a:ln>
            <a:noFill/>
          </a:ln>
        </p:spPr>
        <p:txBody>
          <a:bodyPr wrap="square" lIns="91425" tIns="91425" rIns="91425" bIns="91425" anchor="t" anchorCtr="0"/>
          <a:lstStyle>
            <a:lvl1pPr marL="0" marR="0" lvl="0" indent="0" algn="l" rtl="0">
              <a:lnSpc>
                <a:spcPct val="120216"/>
              </a:lnSpc>
              <a:spcBef>
                <a:spcPts val="0"/>
              </a:spcBef>
              <a:spcAft>
                <a:spcPts val="0"/>
              </a:spcAft>
              <a:buNone/>
              <a:defRPr sz="6000" b="0" i="0" u="none" strike="noStrike" cap="none">
                <a:solidFill>
                  <a:srgbClr val="004990"/>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31" name="Shape 31"/>
          <p:cNvSpPr txBox="1">
            <a:spLocks noGrp="1"/>
          </p:cNvSpPr>
          <p:nvPr>
            <p:ph type="body" idx="1"/>
          </p:nvPr>
        </p:nvSpPr>
        <p:spPr>
          <a:xfrm>
            <a:off x="428624" y="1165225"/>
            <a:ext cx="8275638" cy="4683125"/>
          </a:xfrm>
          <a:prstGeom prst="rect">
            <a:avLst/>
          </a:prstGeom>
          <a:noFill/>
          <a:ln>
            <a:noFill/>
          </a:ln>
        </p:spPr>
        <p:txBody>
          <a:bodyPr wrap="square" lIns="91425" tIns="91425" rIns="91425" bIns="91425" anchor="t" anchorCtr="0"/>
          <a:lstStyle>
            <a:lvl1pPr marL="328613" marR="0" lvl="0" indent="-169863" algn="l" rtl="0">
              <a:lnSpc>
                <a:spcPct val="127521"/>
              </a:lnSpc>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lnSpc>
                <a:spcPct val="112217"/>
              </a:lnSpc>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lnSpc>
                <a:spcPct val="112217"/>
              </a:lnSpc>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lnSpc>
                <a:spcPct val="112217"/>
              </a:lnSpc>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lnSpc>
                <a:spcPct val="112217"/>
              </a:lnSpc>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Cover Slide with image">
    <p:spTree>
      <p:nvGrpSpPr>
        <p:cNvPr id="1" name="Shape 32"/>
        <p:cNvGrpSpPr/>
        <p:nvPr/>
      </p:nvGrpSpPr>
      <p:grpSpPr>
        <a:xfrm>
          <a:off x="0" y="0"/>
          <a:ext cx="0" cy="0"/>
          <a:chOff x="0" y="0"/>
          <a:chExt cx="0" cy="0"/>
        </a:xfrm>
      </p:grpSpPr>
      <p:sp>
        <p:nvSpPr>
          <p:cNvPr id="33" name="Shape 33"/>
          <p:cNvSpPr txBox="1"/>
          <p:nvPr/>
        </p:nvSpPr>
        <p:spPr>
          <a:xfrm>
            <a:off x="430213" y="6086475"/>
            <a:ext cx="2997200" cy="276225"/>
          </a:xfrm>
          <a:prstGeom prst="rect">
            <a:avLst/>
          </a:prstGeom>
          <a:noFill/>
          <a:ln>
            <a:noFill/>
          </a:ln>
        </p:spPr>
        <p:txBody>
          <a:bodyPr wrap="square" lIns="0" tIns="0" rIns="0" bIns="0" anchor="t" anchorCtr="0">
            <a:noAutofit/>
          </a:bodyPr>
          <a:lstStyle/>
          <a:p>
            <a:pPr marL="0" marR="0" lvl="0" indent="0" algn="l" rtl="0">
              <a:spcBef>
                <a:spcPts val="0"/>
              </a:spcBef>
              <a:spcAft>
                <a:spcPts val="0"/>
              </a:spcAft>
              <a:buSzPct val="25000"/>
              <a:buNone/>
            </a:pPr>
            <a:r>
              <a:rPr lang="en-GB" sz="1800" b="0" i="0" u="none" strike="noStrike" cap="none">
                <a:solidFill>
                  <a:srgbClr val="004990"/>
                </a:solidFill>
                <a:latin typeface="Arial"/>
                <a:ea typeface="Arial"/>
                <a:cs typeface="Arial"/>
                <a:sym typeface="Arial"/>
              </a:rPr>
              <a:t>Trusted to deliver excellence</a:t>
            </a:r>
          </a:p>
        </p:txBody>
      </p:sp>
      <p:sp>
        <p:nvSpPr>
          <p:cNvPr id="34" name="Shape 34"/>
          <p:cNvSpPr txBox="1"/>
          <p:nvPr/>
        </p:nvSpPr>
        <p:spPr>
          <a:xfrm>
            <a:off x="428625" y="5076825"/>
            <a:ext cx="7799388" cy="830263"/>
          </a:xfrm>
          <a:prstGeom prst="rect">
            <a:avLst/>
          </a:prstGeom>
          <a:noFill/>
          <a:ln>
            <a:noFill/>
          </a:ln>
        </p:spPr>
        <p:txBody>
          <a:bodyPr wrap="square" lIns="0" tIns="0" rIns="0" bIns="0" anchor="b" anchorCtr="0">
            <a:noAutofit/>
          </a:bodyPr>
          <a:lstStyle/>
          <a:p>
            <a:pPr marL="0" marR="0" lvl="0" indent="0" algn="l" rtl="0">
              <a:spcBef>
                <a:spcPts val="0"/>
              </a:spcBef>
              <a:spcAft>
                <a:spcPts val="0"/>
              </a:spcAft>
              <a:buSzPct val="25000"/>
              <a:buNone/>
            </a:pPr>
            <a:r>
              <a:rPr lang="en-GB" sz="900" b="1" i="0" u="none" strike="noStrike" cap="none">
                <a:solidFill>
                  <a:schemeClr val="dk1"/>
                </a:solidFill>
                <a:latin typeface="Arial"/>
                <a:ea typeface="Arial"/>
                <a:cs typeface="Arial"/>
                <a:sym typeface="Arial"/>
              </a:rPr>
              <a:t>© 2016 Rolls-Royce plc and/or its subsidiaries</a:t>
            </a:r>
          </a:p>
          <a:p>
            <a:pPr marL="0" marR="0" lvl="0" indent="0" algn="l" rtl="0">
              <a:spcBef>
                <a:spcPts val="0"/>
              </a:spcBef>
              <a:spcAft>
                <a:spcPts val="0"/>
              </a:spcAft>
              <a:buSzPct val="25000"/>
              <a:buNone/>
            </a:pPr>
            <a:r>
              <a:rPr lang="en-GB" sz="900" b="0" i="0" u="none" strike="noStrike" cap="none">
                <a:solidFill>
                  <a:schemeClr val="dk1"/>
                </a:solidFill>
                <a:latin typeface="Arial"/>
                <a:ea typeface="Arial"/>
                <a:cs typeface="Arial"/>
                <a:sym typeface="Arial"/>
              </a:rPr>
              <a:t>The information in this document is the property of Rolls-Royce plc and/or its subsidiaries and may not be copied or communicated to a third party, or used for any purpose other than that for which it is supplied without the express written consent of Rolls-Royce plc and/or its subsidiaries.</a:t>
            </a:r>
          </a:p>
          <a:p>
            <a:pPr marL="0" marR="0" lvl="0" indent="0" algn="l" rtl="0">
              <a:spcBef>
                <a:spcPts val="0"/>
              </a:spcBef>
              <a:spcAft>
                <a:spcPts val="0"/>
              </a:spcAft>
              <a:buSzPct val="25000"/>
              <a:buNone/>
            </a:pPr>
            <a:r>
              <a:rPr lang="en-GB" sz="900" b="0" i="0" u="none" strike="noStrike" cap="none">
                <a:solidFill>
                  <a:schemeClr val="dk1"/>
                </a:solidFill>
                <a:latin typeface="Arial"/>
                <a:ea typeface="Arial"/>
                <a:cs typeface="Arial"/>
                <a:sym typeface="Arial"/>
              </a:rPr>
              <a:t>This information is given in good faith based upon the latest information available to Rolls-Royce plc and/or its subsidiaries, no warranty or representation is given concerning such information, which must not be taken as establishing any contractual or other commitment binding upon Rolls-Royce plc and/or its subsidiaries.</a:t>
            </a:r>
          </a:p>
        </p:txBody>
      </p:sp>
      <p:pic>
        <p:nvPicPr>
          <p:cNvPr id="35" name="Shape 35" descr="RR_logo.png"/>
          <p:cNvPicPr preferRelativeResize="0"/>
          <p:nvPr/>
        </p:nvPicPr>
        <p:blipFill rotWithShape="1">
          <a:blip r:embed="rId2">
            <a:alphaModFix/>
          </a:blip>
          <a:srcRect/>
          <a:stretch/>
        </p:blipFill>
        <p:spPr>
          <a:xfrm>
            <a:off x="6837363" y="6076950"/>
            <a:ext cx="1865033" cy="436028"/>
          </a:xfrm>
          <a:prstGeom prst="rect">
            <a:avLst/>
          </a:prstGeom>
          <a:noFill/>
          <a:ln>
            <a:noFill/>
          </a:ln>
        </p:spPr>
      </p:pic>
      <p:sp>
        <p:nvSpPr>
          <p:cNvPr id="36" name="Shape 36"/>
          <p:cNvSpPr>
            <a:spLocks noGrp="1"/>
          </p:cNvSpPr>
          <p:nvPr>
            <p:ph type="pic" idx="2"/>
          </p:nvPr>
        </p:nvSpPr>
        <p:spPr>
          <a:xfrm>
            <a:off x="0" y="1"/>
            <a:ext cx="9144000" cy="4666790"/>
          </a:xfrm>
          <a:prstGeom prst="rect">
            <a:avLst/>
          </a:prstGeom>
          <a:solidFill>
            <a:srgbClr val="F2F2F2"/>
          </a:solidFill>
          <a:ln>
            <a:noFill/>
          </a:ln>
        </p:spPr>
        <p:txBody>
          <a:bodyPr wrap="square" lIns="91425" tIns="91425" rIns="91425" bIns="91425" anchor="t" anchorCtr="0"/>
          <a:lstStyle>
            <a:lvl1pPr marL="328613" marR="0" lvl="0" indent="-239713" algn="l" rtl="0">
              <a:spcBef>
                <a:spcPts val="240"/>
              </a:spcBef>
              <a:spcAft>
                <a:spcPts val="0"/>
              </a:spcAft>
              <a:buClr>
                <a:schemeClr val="dk2"/>
              </a:buClr>
              <a:buSzPct val="100000"/>
              <a:buFont typeface="Arial"/>
              <a:buChar char="•"/>
              <a:defRPr sz="12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ctrTitle"/>
          </p:nvPr>
        </p:nvSpPr>
        <p:spPr>
          <a:xfrm>
            <a:off x="428626" y="271465"/>
            <a:ext cx="8285163" cy="2230437"/>
          </a:xfrm>
          <a:prstGeom prst="rect">
            <a:avLst/>
          </a:prstGeom>
          <a:noFill/>
          <a:ln>
            <a:noFill/>
          </a:ln>
        </p:spPr>
        <p:txBody>
          <a:bodyPr wrap="square" lIns="91425" tIns="91425" rIns="91425" bIns="91425" anchor="t" anchorCtr="0"/>
          <a:lstStyle>
            <a:lvl1pPr marL="0" marR="0" lvl="0" indent="0" algn="l" rtl="0">
              <a:lnSpc>
                <a:spcPct val="117328"/>
              </a:lnSpc>
              <a:spcBef>
                <a:spcPts val="0"/>
              </a:spcBef>
              <a:spcAft>
                <a:spcPts val="0"/>
              </a:spcAft>
              <a:buNone/>
              <a:defRPr sz="7000" b="0" i="0" u="none" strike="noStrike" cap="none">
                <a:solidFill>
                  <a:schemeClr val="l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38" name="Shape 38"/>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ubTitle" idx="3"/>
          </p:nvPr>
        </p:nvSpPr>
        <p:spPr>
          <a:xfrm>
            <a:off x="428625" y="2638427"/>
            <a:ext cx="8285164" cy="470170"/>
          </a:xfrm>
          <a:prstGeom prst="rect">
            <a:avLst/>
          </a:prstGeom>
          <a:noFill/>
          <a:ln>
            <a:noFill/>
          </a:ln>
        </p:spPr>
        <p:txBody>
          <a:bodyPr wrap="square" lIns="91425" tIns="91425" rIns="91425" bIns="91425" anchor="t" anchorCtr="0"/>
          <a:lstStyle>
            <a:lvl1pPr marL="0" marR="0" lvl="0" indent="0" algn="l" rtl="0">
              <a:lnSpc>
                <a:spcPct val="112217"/>
              </a:lnSpc>
              <a:spcBef>
                <a:spcPts val="0"/>
              </a:spcBef>
              <a:spcAft>
                <a:spcPts val="0"/>
              </a:spcAft>
              <a:buClr>
                <a:schemeClr val="lt1"/>
              </a:buClr>
              <a:buSzPct val="100000"/>
              <a:buFont typeface="Arial"/>
              <a:buNone/>
              <a:defRPr sz="2300" b="1" i="0" u="none" strike="noStrike" cap="none">
                <a:solidFill>
                  <a:schemeClr val="lt1"/>
                </a:solidFill>
                <a:latin typeface="Arial"/>
                <a:ea typeface="Arial"/>
                <a:cs typeface="Arial"/>
                <a:sym typeface="Arial"/>
              </a:defRPr>
            </a:lvl1pPr>
            <a:lvl2pPr marL="536433" marR="0" lvl="1" indent="-3033"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2pPr>
            <a:lvl3pPr marL="1072866" marR="0" lvl="2" indent="-6066" algn="ctr" rtl="0">
              <a:spcBef>
                <a:spcPts val="460"/>
              </a:spcBef>
              <a:spcAft>
                <a:spcPts val="0"/>
              </a:spcAft>
              <a:buClr>
                <a:srgbClr val="8893B4"/>
              </a:buClr>
              <a:buSzPct val="100000"/>
              <a:buFont typeface="Arial"/>
              <a:buNone/>
              <a:defRPr sz="2300" b="0" i="0" u="none" strike="noStrike" cap="none">
                <a:solidFill>
                  <a:srgbClr val="8893B4"/>
                </a:solidFill>
                <a:latin typeface="Arial"/>
                <a:ea typeface="Arial"/>
                <a:cs typeface="Arial"/>
                <a:sym typeface="Arial"/>
              </a:defRPr>
            </a:lvl3pPr>
            <a:lvl4pPr marL="1609298" marR="0" lvl="3" indent="-9097"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4pPr>
            <a:lvl5pPr marL="2145731" marR="0" lvl="4" indent="-12131"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5pPr>
            <a:lvl6pPr marL="2682164" marR="0" lvl="5" indent="-2463"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6pPr>
            <a:lvl7pPr marL="3218597" marR="0" lvl="6" indent="-5496"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7pPr>
            <a:lvl8pPr marL="3755029" marR="0" lvl="7" indent="-8528"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8pPr>
            <a:lvl9pPr marL="4291462" marR="0" lvl="8" indent="-11562"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9pPr>
          </a:lstStyle>
          <a:p>
            <a:endParaRPr/>
          </a:p>
        </p:txBody>
      </p:sp>
      <p:sp>
        <p:nvSpPr>
          <p:cNvPr id="40" name="Shape 40"/>
          <p:cNvSpPr txBox="1">
            <a:spLocks noGrp="1"/>
          </p:cNvSpPr>
          <p:nvPr>
            <p:ph type="body" idx="4"/>
          </p:nvPr>
        </p:nvSpPr>
        <p:spPr>
          <a:xfrm>
            <a:off x="428625" y="3567961"/>
            <a:ext cx="8283575" cy="358688"/>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lt1"/>
              </a:buClr>
              <a:buSzPct val="100000"/>
              <a:buFont typeface="Arial"/>
              <a:buChar char="•"/>
              <a:defRPr sz="1800" b="0" i="0" u="none" strike="noStrike" cap="none">
                <a:solidFill>
                  <a:schemeClr val="lt1"/>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5"/>
          </p:nvPr>
        </p:nvSpPr>
        <p:spPr>
          <a:xfrm>
            <a:off x="430213" y="3957781"/>
            <a:ext cx="8283575" cy="552450"/>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lt1"/>
              </a:buClr>
              <a:buSzPct val="100000"/>
              <a:buFont typeface="Arial"/>
              <a:buChar char="•"/>
              <a:defRPr sz="1800" b="0" i="0" u="none" strike="noStrike" cap="none">
                <a:solidFill>
                  <a:schemeClr val="lt1"/>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pic>
        <p:nvPicPr>
          <p:cNvPr id="42" name="Shape 42"/>
          <p:cNvPicPr preferRelativeResize="0"/>
          <p:nvPr/>
        </p:nvPicPr>
        <p:blipFill rotWithShape="1">
          <a:blip r:embed="rId3">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ver Slide no copyright">
    <p:spTree>
      <p:nvGrpSpPr>
        <p:cNvPr id="1" name="Shape 43"/>
        <p:cNvGrpSpPr/>
        <p:nvPr/>
      </p:nvGrpSpPr>
      <p:grpSpPr>
        <a:xfrm>
          <a:off x="0" y="0"/>
          <a:ext cx="0" cy="0"/>
          <a:chOff x="0" y="0"/>
          <a:chExt cx="0" cy="0"/>
        </a:xfrm>
      </p:grpSpPr>
      <p:sp>
        <p:nvSpPr>
          <p:cNvPr id="44" name="Shape 44"/>
          <p:cNvSpPr txBox="1"/>
          <p:nvPr/>
        </p:nvSpPr>
        <p:spPr>
          <a:xfrm>
            <a:off x="430213" y="6086475"/>
            <a:ext cx="2997200" cy="276225"/>
          </a:xfrm>
          <a:prstGeom prst="rect">
            <a:avLst/>
          </a:prstGeom>
          <a:noFill/>
          <a:ln>
            <a:noFill/>
          </a:ln>
        </p:spPr>
        <p:txBody>
          <a:bodyPr wrap="square" lIns="0" tIns="0" rIns="0" bIns="0" anchor="t" anchorCtr="0">
            <a:noAutofit/>
          </a:bodyPr>
          <a:lstStyle/>
          <a:p>
            <a:pPr marL="0" marR="0" lvl="0" indent="0" algn="l" rtl="0">
              <a:spcBef>
                <a:spcPts val="0"/>
              </a:spcBef>
              <a:spcAft>
                <a:spcPts val="0"/>
              </a:spcAft>
              <a:buSzPct val="25000"/>
              <a:buNone/>
            </a:pPr>
            <a:r>
              <a:rPr lang="en-GB" sz="1800" b="0" i="0" u="none" strike="noStrike" cap="none">
                <a:solidFill>
                  <a:srgbClr val="004990"/>
                </a:solidFill>
                <a:latin typeface="Arial"/>
                <a:ea typeface="Arial"/>
                <a:cs typeface="Arial"/>
                <a:sym typeface="Arial"/>
              </a:rPr>
              <a:t>Trusted to deliver excellence</a:t>
            </a:r>
          </a:p>
        </p:txBody>
      </p:sp>
      <p:pic>
        <p:nvPicPr>
          <p:cNvPr id="45" name="Shape 45" descr="RR_logo.png"/>
          <p:cNvPicPr preferRelativeResize="0"/>
          <p:nvPr/>
        </p:nvPicPr>
        <p:blipFill rotWithShape="1">
          <a:blip r:embed="rId2">
            <a:alphaModFix/>
          </a:blip>
          <a:srcRect/>
          <a:stretch/>
        </p:blipFill>
        <p:spPr>
          <a:xfrm>
            <a:off x="6837363" y="6076950"/>
            <a:ext cx="1865033" cy="436028"/>
          </a:xfrm>
          <a:prstGeom prst="rect">
            <a:avLst/>
          </a:prstGeom>
          <a:noFill/>
          <a:ln>
            <a:noFill/>
          </a:ln>
        </p:spPr>
      </p:pic>
      <p:sp>
        <p:nvSpPr>
          <p:cNvPr id="46" name="Shape 46"/>
          <p:cNvSpPr txBox="1">
            <a:spLocks noGrp="1"/>
          </p:cNvSpPr>
          <p:nvPr>
            <p:ph type="ctrTitle"/>
          </p:nvPr>
        </p:nvSpPr>
        <p:spPr>
          <a:xfrm>
            <a:off x="428626" y="271465"/>
            <a:ext cx="8285163" cy="2230437"/>
          </a:xfrm>
          <a:prstGeom prst="rect">
            <a:avLst/>
          </a:prstGeom>
          <a:noFill/>
          <a:ln>
            <a:noFill/>
          </a:ln>
        </p:spPr>
        <p:txBody>
          <a:bodyPr wrap="square" lIns="91425" tIns="91425" rIns="91425" bIns="91425" anchor="t" anchorCtr="0"/>
          <a:lstStyle>
            <a:lvl1pPr marL="0" marR="0" lvl="0" indent="0" algn="l" rtl="0">
              <a:lnSpc>
                <a:spcPct val="120216"/>
              </a:lnSpc>
              <a:spcBef>
                <a:spcPts val="0"/>
              </a:spcBef>
              <a:spcAft>
                <a:spcPts val="0"/>
              </a:spcAft>
              <a:buNone/>
              <a:defRPr sz="6000" b="0" i="0" u="none" strike="noStrike" cap="none">
                <a:solidFill>
                  <a:srgbClr val="004990"/>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47" name="Shape 47"/>
          <p:cNvSpPr txBox="1">
            <a:spLocks noGrp="1"/>
          </p:cNvSpPr>
          <p:nvPr>
            <p:ph type="subTitle" idx="1"/>
          </p:nvPr>
        </p:nvSpPr>
        <p:spPr>
          <a:xfrm>
            <a:off x="428625" y="2638427"/>
            <a:ext cx="8285164" cy="470170"/>
          </a:xfrm>
          <a:prstGeom prst="rect">
            <a:avLst/>
          </a:prstGeom>
          <a:noFill/>
          <a:ln>
            <a:noFill/>
          </a:ln>
        </p:spPr>
        <p:txBody>
          <a:bodyPr wrap="square" lIns="91425" tIns="91425" rIns="91425" bIns="91425" anchor="t" anchorCtr="0"/>
          <a:lstStyle>
            <a:lvl1pPr marL="0" marR="0" lvl="0" indent="0" algn="l" rtl="0">
              <a:lnSpc>
                <a:spcPct val="112217"/>
              </a:lnSpc>
              <a:spcBef>
                <a:spcPts val="0"/>
              </a:spcBef>
              <a:spcAft>
                <a:spcPts val="0"/>
              </a:spcAft>
              <a:buClr>
                <a:schemeClr val="accent2"/>
              </a:buClr>
              <a:buSzPct val="100000"/>
              <a:buFont typeface="Arial"/>
              <a:buNone/>
              <a:defRPr sz="2300" b="1" i="0" u="none" strike="noStrike" cap="none">
                <a:solidFill>
                  <a:schemeClr val="accent2"/>
                </a:solidFill>
                <a:latin typeface="Arial"/>
                <a:ea typeface="Arial"/>
                <a:cs typeface="Arial"/>
                <a:sym typeface="Arial"/>
              </a:defRPr>
            </a:lvl1pPr>
            <a:lvl2pPr marL="536433" marR="0" lvl="1" indent="-3033"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2pPr>
            <a:lvl3pPr marL="1072866" marR="0" lvl="2" indent="-6066" algn="ctr" rtl="0">
              <a:spcBef>
                <a:spcPts val="460"/>
              </a:spcBef>
              <a:spcAft>
                <a:spcPts val="0"/>
              </a:spcAft>
              <a:buClr>
                <a:srgbClr val="8893B4"/>
              </a:buClr>
              <a:buSzPct val="100000"/>
              <a:buFont typeface="Arial"/>
              <a:buNone/>
              <a:defRPr sz="2300" b="0" i="0" u="none" strike="noStrike" cap="none">
                <a:solidFill>
                  <a:srgbClr val="8893B4"/>
                </a:solidFill>
                <a:latin typeface="Arial"/>
                <a:ea typeface="Arial"/>
                <a:cs typeface="Arial"/>
                <a:sym typeface="Arial"/>
              </a:defRPr>
            </a:lvl3pPr>
            <a:lvl4pPr marL="1609298" marR="0" lvl="3" indent="-9097"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4pPr>
            <a:lvl5pPr marL="2145731" marR="0" lvl="4" indent="-12131"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5pPr>
            <a:lvl6pPr marL="2682164" marR="0" lvl="5" indent="-2463"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6pPr>
            <a:lvl7pPr marL="3218597" marR="0" lvl="6" indent="-5496"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7pPr>
            <a:lvl8pPr marL="3755029" marR="0" lvl="7" indent="-8528"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8pPr>
            <a:lvl9pPr marL="4291462" marR="0" lvl="8" indent="-11562"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9pPr>
          </a:lstStyle>
          <a:p>
            <a:endParaRPr/>
          </a:p>
        </p:txBody>
      </p:sp>
      <p:sp>
        <p:nvSpPr>
          <p:cNvPr id="48" name="Shape 48"/>
          <p:cNvSpPr txBox="1">
            <a:spLocks noGrp="1"/>
          </p:cNvSpPr>
          <p:nvPr>
            <p:ph type="body" idx="2"/>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3"/>
          </p:nvPr>
        </p:nvSpPr>
        <p:spPr>
          <a:xfrm>
            <a:off x="428625" y="3567961"/>
            <a:ext cx="8283575" cy="358688"/>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accent2"/>
              </a:buClr>
              <a:buSzPct val="100000"/>
              <a:buFont typeface="Arial"/>
              <a:buChar char="•"/>
              <a:defRPr sz="1800" b="0" i="0" u="none" strike="noStrike" cap="none">
                <a:solidFill>
                  <a:schemeClr val="accent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body" idx="4"/>
          </p:nvPr>
        </p:nvSpPr>
        <p:spPr>
          <a:xfrm>
            <a:off x="430213" y="3957781"/>
            <a:ext cx="8283575" cy="552450"/>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accent2"/>
              </a:buClr>
              <a:buSzPct val="100000"/>
              <a:buFont typeface="Arial"/>
              <a:buChar char="•"/>
              <a:defRPr sz="1800" b="0" i="0" u="none" strike="noStrike" cap="none">
                <a:solidFill>
                  <a:schemeClr val="accent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pic>
        <p:nvPicPr>
          <p:cNvPr id="51" name="Shape 51"/>
          <p:cNvPicPr preferRelativeResize="0"/>
          <p:nvPr/>
        </p:nvPicPr>
        <p:blipFill rotWithShape="1">
          <a:blip r:embed="rId3">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Cover Slide with image  no copyright">
    <p:spTree>
      <p:nvGrpSpPr>
        <p:cNvPr id="1" name="Shape 52"/>
        <p:cNvGrpSpPr/>
        <p:nvPr/>
      </p:nvGrpSpPr>
      <p:grpSpPr>
        <a:xfrm>
          <a:off x="0" y="0"/>
          <a:ext cx="0" cy="0"/>
          <a:chOff x="0" y="0"/>
          <a:chExt cx="0" cy="0"/>
        </a:xfrm>
      </p:grpSpPr>
      <p:sp>
        <p:nvSpPr>
          <p:cNvPr id="53" name="Shape 53"/>
          <p:cNvSpPr txBox="1"/>
          <p:nvPr/>
        </p:nvSpPr>
        <p:spPr>
          <a:xfrm>
            <a:off x="430213" y="6086475"/>
            <a:ext cx="2997200" cy="276225"/>
          </a:xfrm>
          <a:prstGeom prst="rect">
            <a:avLst/>
          </a:prstGeom>
          <a:noFill/>
          <a:ln>
            <a:noFill/>
          </a:ln>
        </p:spPr>
        <p:txBody>
          <a:bodyPr wrap="square" lIns="0" tIns="0" rIns="0" bIns="0" anchor="t" anchorCtr="0">
            <a:noAutofit/>
          </a:bodyPr>
          <a:lstStyle/>
          <a:p>
            <a:pPr marL="0" marR="0" lvl="0" indent="0" algn="l" rtl="0">
              <a:spcBef>
                <a:spcPts val="0"/>
              </a:spcBef>
              <a:spcAft>
                <a:spcPts val="0"/>
              </a:spcAft>
              <a:buSzPct val="25000"/>
              <a:buNone/>
            </a:pPr>
            <a:r>
              <a:rPr lang="en-GB" sz="1800" b="0" i="0" u="none" strike="noStrike" cap="none">
                <a:solidFill>
                  <a:srgbClr val="004990"/>
                </a:solidFill>
                <a:latin typeface="Arial"/>
                <a:ea typeface="Arial"/>
                <a:cs typeface="Arial"/>
                <a:sym typeface="Arial"/>
              </a:rPr>
              <a:t>Trusted to deliver excellence</a:t>
            </a:r>
          </a:p>
        </p:txBody>
      </p:sp>
      <p:pic>
        <p:nvPicPr>
          <p:cNvPr id="54" name="Shape 54" descr="RR_logo.png"/>
          <p:cNvPicPr preferRelativeResize="0"/>
          <p:nvPr/>
        </p:nvPicPr>
        <p:blipFill rotWithShape="1">
          <a:blip r:embed="rId2">
            <a:alphaModFix/>
          </a:blip>
          <a:srcRect/>
          <a:stretch/>
        </p:blipFill>
        <p:spPr>
          <a:xfrm>
            <a:off x="6837363" y="6076950"/>
            <a:ext cx="1865033" cy="436028"/>
          </a:xfrm>
          <a:prstGeom prst="rect">
            <a:avLst/>
          </a:prstGeom>
          <a:noFill/>
          <a:ln>
            <a:noFill/>
          </a:ln>
        </p:spPr>
      </p:pic>
      <p:sp>
        <p:nvSpPr>
          <p:cNvPr id="55" name="Shape 55"/>
          <p:cNvSpPr>
            <a:spLocks noGrp="1"/>
          </p:cNvSpPr>
          <p:nvPr>
            <p:ph type="pic" idx="2"/>
          </p:nvPr>
        </p:nvSpPr>
        <p:spPr>
          <a:xfrm>
            <a:off x="0" y="1"/>
            <a:ext cx="9144000" cy="4666790"/>
          </a:xfrm>
          <a:prstGeom prst="rect">
            <a:avLst/>
          </a:prstGeom>
          <a:solidFill>
            <a:srgbClr val="F2F2F2"/>
          </a:solidFill>
          <a:ln>
            <a:noFill/>
          </a:ln>
        </p:spPr>
        <p:txBody>
          <a:bodyPr wrap="square" lIns="91425" tIns="91425" rIns="91425" bIns="91425" anchor="t" anchorCtr="0"/>
          <a:lstStyle>
            <a:lvl1pPr marL="328613" marR="0" lvl="0" indent="-239713" algn="l" rtl="0">
              <a:spcBef>
                <a:spcPts val="240"/>
              </a:spcBef>
              <a:spcAft>
                <a:spcPts val="0"/>
              </a:spcAft>
              <a:buClr>
                <a:schemeClr val="dk2"/>
              </a:buClr>
              <a:buSzPct val="100000"/>
              <a:buFont typeface="Arial"/>
              <a:buChar char="•"/>
              <a:defRPr sz="12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ctrTitle"/>
          </p:nvPr>
        </p:nvSpPr>
        <p:spPr>
          <a:xfrm>
            <a:off x="428626" y="271465"/>
            <a:ext cx="8285163" cy="2230437"/>
          </a:xfrm>
          <a:prstGeom prst="rect">
            <a:avLst/>
          </a:prstGeom>
          <a:noFill/>
          <a:ln>
            <a:noFill/>
          </a:ln>
        </p:spPr>
        <p:txBody>
          <a:bodyPr wrap="square" lIns="91425" tIns="91425" rIns="91425" bIns="91425" anchor="t" anchorCtr="0"/>
          <a:lstStyle>
            <a:lvl1pPr marL="0" marR="0" lvl="0" indent="0" algn="l" rtl="0">
              <a:lnSpc>
                <a:spcPct val="117328"/>
              </a:lnSpc>
              <a:spcBef>
                <a:spcPts val="0"/>
              </a:spcBef>
              <a:spcAft>
                <a:spcPts val="0"/>
              </a:spcAft>
              <a:buNone/>
              <a:defRPr sz="7000" b="0" i="0" u="none" strike="noStrike" cap="none">
                <a:solidFill>
                  <a:schemeClr val="l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57" name="Shape 57"/>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subTitle" idx="3"/>
          </p:nvPr>
        </p:nvSpPr>
        <p:spPr>
          <a:xfrm>
            <a:off x="428625" y="2638427"/>
            <a:ext cx="8285164" cy="470170"/>
          </a:xfrm>
          <a:prstGeom prst="rect">
            <a:avLst/>
          </a:prstGeom>
          <a:noFill/>
          <a:ln>
            <a:noFill/>
          </a:ln>
        </p:spPr>
        <p:txBody>
          <a:bodyPr wrap="square" lIns="91425" tIns="91425" rIns="91425" bIns="91425" anchor="t" anchorCtr="0"/>
          <a:lstStyle>
            <a:lvl1pPr marL="0" marR="0" lvl="0" indent="0" algn="l" rtl="0">
              <a:lnSpc>
                <a:spcPct val="112217"/>
              </a:lnSpc>
              <a:spcBef>
                <a:spcPts val="0"/>
              </a:spcBef>
              <a:spcAft>
                <a:spcPts val="0"/>
              </a:spcAft>
              <a:buClr>
                <a:schemeClr val="lt1"/>
              </a:buClr>
              <a:buSzPct val="100000"/>
              <a:buFont typeface="Arial"/>
              <a:buNone/>
              <a:defRPr sz="2300" b="1" i="0" u="none" strike="noStrike" cap="none">
                <a:solidFill>
                  <a:schemeClr val="lt1"/>
                </a:solidFill>
                <a:latin typeface="Arial"/>
                <a:ea typeface="Arial"/>
                <a:cs typeface="Arial"/>
                <a:sym typeface="Arial"/>
              </a:defRPr>
            </a:lvl1pPr>
            <a:lvl2pPr marL="536433" marR="0" lvl="1" indent="-3033"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2pPr>
            <a:lvl3pPr marL="1072866" marR="0" lvl="2" indent="-6066" algn="ctr" rtl="0">
              <a:spcBef>
                <a:spcPts val="460"/>
              </a:spcBef>
              <a:spcAft>
                <a:spcPts val="0"/>
              </a:spcAft>
              <a:buClr>
                <a:srgbClr val="8893B4"/>
              </a:buClr>
              <a:buSzPct val="100000"/>
              <a:buFont typeface="Arial"/>
              <a:buNone/>
              <a:defRPr sz="2300" b="0" i="0" u="none" strike="noStrike" cap="none">
                <a:solidFill>
                  <a:srgbClr val="8893B4"/>
                </a:solidFill>
                <a:latin typeface="Arial"/>
                <a:ea typeface="Arial"/>
                <a:cs typeface="Arial"/>
                <a:sym typeface="Arial"/>
              </a:defRPr>
            </a:lvl3pPr>
            <a:lvl4pPr marL="1609298" marR="0" lvl="3" indent="-9097"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4pPr>
            <a:lvl5pPr marL="2145731" marR="0" lvl="4" indent="-12131" algn="ctr" rtl="0">
              <a:spcBef>
                <a:spcPts val="460"/>
              </a:spcBef>
              <a:spcAft>
                <a:spcPts val="0"/>
              </a:spcAft>
              <a:buClr>
                <a:srgbClr val="8893B4"/>
              </a:buClr>
              <a:buSzPct val="100000"/>
              <a:buFont typeface="Merriweather Sans"/>
              <a:buNone/>
              <a:defRPr sz="2300" b="0" i="0" u="none" strike="noStrike" cap="none">
                <a:solidFill>
                  <a:srgbClr val="8893B4"/>
                </a:solidFill>
                <a:latin typeface="Arial"/>
                <a:ea typeface="Arial"/>
                <a:cs typeface="Arial"/>
                <a:sym typeface="Arial"/>
              </a:defRPr>
            </a:lvl5pPr>
            <a:lvl6pPr marL="2682164" marR="0" lvl="5" indent="-2463"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6pPr>
            <a:lvl7pPr marL="3218597" marR="0" lvl="6" indent="-5496"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7pPr>
            <a:lvl8pPr marL="3755029" marR="0" lvl="7" indent="-8528"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8pPr>
            <a:lvl9pPr marL="4291462" marR="0" lvl="8" indent="-11562" algn="ctr" rtl="0">
              <a:spcBef>
                <a:spcPts val="460"/>
              </a:spcBef>
              <a:buClr>
                <a:srgbClr val="8893B4"/>
              </a:buClr>
              <a:buSzPct val="100000"/>
              <a:buFont typeface="Arial"/>
              <a:buNone/>
              <a:defRPr sz="2300" b="0" i="0" u="none" strike="noStrike" cap="none">
                <a:solidFill>
                  <a:srgbClr val="8893B4"/>
                </a:solidFill>
                <a:latin typeface="Calibri"/>
                <a:ea typeface="Calibri"/>
                <a:cs typeface="Calibri"/>
                <a:sym typeface="Calibri"/>
              </a:defRPr>
            </a:lvl9pPr>
          </a:lstStyle>
          <a:p>
            <a:endParaRPr/>
          </a:p>
        </p:txBody>
      </p:sp>
      <p:sp>
        <p:nvSpPr>
          <p:cNvPr id="59" name="Shape 59"/>
          <p:cNvSpPr txBox="1">
            <a:spLocks noGrp="1"/>
          </p:cNvSpPr>
          <p:nvPr>
            <p:ph type="body" idx="4"/>
          </p:nvPr>
        </p:nvSpPr>
        <p:spPr>
          <a:xfrm>
            <a:off x="428625" y="3567961"/>
            <a:ext cx="8283575" cy="358688"/>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lt1"/>
              </a:buClr>
              <a:buSzPct val="100000"/>
              <a:buFont typeface="Arial"/>
              <a:buChar char="•"/>
              <a:defRPr sz="1800" b="0" i="0" u="none" strike="noStrike" cap="none">
                <a:solidFill>
                  <a:schemeClr val="lt1"/>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body" idx="5"/>
          </p:nvPr>
        </p:nvSpPr>
        <p:spPr>
          <a:xfrm>
            <a:off x="430213" y="3957781"/>
            <a:ext cx="8283575" cy="552450"/>
          </a:xfrm>
          <a:prstGeom prst="rect">
            <a:avLst/>
          </a:prstGeom>
          <a:noFill/>
          <a:ln>
            <a:noFill/>
          </a:ln>
        </p:spPr>
        <p:txBody>
          <a:bodyPr wrap="square" lIns="91425" tIns="91425" rIns="91425" bIns="91425" anchor="t" anchorCtr="0"/>
          <a:lstStyle>
            <a:lvl1pPr marL="328613" marR="0" lvl="0" indent="-201613" algn="l" rtl="0">
              <a:lnSpc>
                <a:spcPct val="100000"/>
              </a:lnSpc>
              <a:spcBef>
                <a:spcPts val="360"/>
              </a:spcBef>
              <a:spcAft>
                <a:spcPts val="0"/>
              </a:spcAft>
              <a:buClr>
                <a:schemeClr val="lt1"/>
              </a:buClr>
              <a:buSzPct val="100000"/>
              <a:buFont typeface="Arial"/>
              <a:buChar char="•"/>
              <a:defRPr sz="1800" b="0" i="0" u="none" strike="noStrike" cap="none">
                <a:solidFill>
                  <a:schemeClr val="lt1"/>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pic>
        <p:nvPicPr>
          <p:cNvPr id="61" name="Shape 61"/>
          <p:cNvPicPr preferRelativeResize="0"/>
          <p:nvPr/>
        </p:nvPicPr>
        <p:blipFill rotWithShape="1">
          <a:blip r:embed="rId3">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ext Slide">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430215" y="376241"/>
            <a:ext cx="7837487" cy="769937"/>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64" name="Shape 64"/>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body" idx="2"/>
          </p:nvPr>
        </p:nvSpPr>
        <p:spPr>
          <a:xfrm>
            <a:off x="428624" y="1152000"/>
            <a:ext cx="8275638" cy="4683125"/>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8267700" y="411163"/>
            <a:ext cx="436563"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67" name="Shape 67"/>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Image Slide_1">
    <p:spTree>
      <p:nvGrpSpPr>
        <p:cNvPr id="1" name="Shape 68"/>
        <p:cNvGrpSpPr/>
        <p:nvPr/>
      </p:nvGrpSpPr>
      <p:grpSpPr>
        <a:xfrm>
          <a:off x="0" y="0"/>
          <a:ext cx="0" cy="0"/>
          <a:chOff x="0" y="0"/>
          <a:chExt cx="0" cy="0"/>
        </a:xfrm>
      </p:grpSpPr>
      <p:sp>
        <p:nvSpPr>
          <p:cNvPr id="69" name="Shape 69"/>
          <p:cNvSpPr>
            <a:spLocks noGrp="1"/>
          </p:cNvSpPr>
          <p:nvPr>
            <p:ph type="pic" idx="2"/>
          </p:nvPr>
        </p:nvSpPr>
        <p:spPr>
          <a:xfrm>
            <a:off x="428626" y="828678"/>
            <a:ext cx="8285163" cy="5018089"/>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ctrTitle"/>
          </p:nvPr>
        </p:nvSpPr>
        <p:spPr>
          <a:xfrm>
            <a:off x="430215" y="376240"/>
            <a:ext cx="7837487" cy="452437"/>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71" name="Shape 71"/>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8267700" y="411163"/>
            <a:ext cx="436563"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73" name="Shape 73"/>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Image Slide_2">
    <p:spTree>
      <p:nvGrpSpPr>
        <p:cNvPr id="1" name="Shape 74"/>
        <p:cNvGrpSpPr/>
        <p:nvPr/>
      </p:nvGrpSpPr>
      <p:grpSpPr>
        <a:xfrm>
          <a:off x="0" y="0"/>
          <a:ext cx="0" cy="0"/>
          <a:chOff x="0" y="0"/>
          <a:chExt cx="0" cy="0"/>
        </a:xfrm>
      </p:grpSpPr>
      <p:sp>
        <p:nvSpPr>
          <p:cNvPr id="75" name="Shape 75"/>
          <p:cNvSpPr>
            <a:spLocks noGrp="1"/>
          </p:cNvSpPr>
          <p:nvPr>
            <p:ph type="pic" idx="2"/>
          </p:nvPr>
        </p:nvSpPr>
        <p:spPr>
          <a:xfrm>
            <a:off x="428626" y="828675"/>
            <a:ext cx="2649813" cy="5018088"/>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ctrTitle"/>
          </p:nvPr>
        </p:nvSpPr>
        <p:spPr>
          <a:xfrm>
            <a:off x="430215" y="376240"/>
            <a:ext cx="7837487" cy="452437"/>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77" name="Shape 77"/>
          <p:cNvSpPr txBox="1">
            <a:spLocks noGrp="1"/>
          </p:cNvSpPr>
          <p:nvPr>
            <p:ph type="body" idx="1"/>
          </p:nvPr>
        </p:nvSpPr>
        <p:spPr>
          <a:xfrm>
            <a:off x="430214" y="6430963"/>
            <a:ext cx="2692400" cy="177800"/>
          </a:xfrm>
          <a:prstGeom prst="rect">
            <a:avLst/>
          </a:prstGeom>
          <a:noFill/>
          <a:ln>
            <a:noFill/>
          </a:ln>
        </p:spPr>
        <p:txBody>
          <a:bodyPr wrap="square" lIns="91425" tIns="91425" rIns="91425" bIns="91425" anchor="t" anchorCtr="0"/>
          <a:lstStyle>
            <a:lvl1pPr marL="0" marR="0" lvl="0" indent="0" algn="l" rtl="0">
              <a:spcBef>
                <a:spcPts val="180"/>
              </a:spcBef>
              <a:spcAft>
                <a:spcPts val="0"/>
              </a:spcAft>
              <a:buClr>
                <a:srgbClr val="004990"/>
              </a:buClr>
              <a:buSzPct val="100000"/>
              <a:buFont typeface="Arial"/>
              <a:buNone/>
              <a:defRPr sz="900" b="0" i="0" u="none" strike="noStrike" cap="none">
                <a:solidFill>
                  <a:srgbClr val="004990"/>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body" idx="3"/>
          </p:nvPr>
        </p:nvSpPr>
        <p:spPr>
          <a:xfrm>
            <a:off x="3143250" y="828675"/>
            <a:ext cx="5561012" cy="5018088"/>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267700" y="411163"/>
            <a:ext cx="436563"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80" name="Shape 80"/>
          <p:cNvPicPr preferRelativeResize="0"/>
          <p:nvPr/>
        </p:nvPicPr>
        <p:blipFill rotWithShape="1">
          <a:blip r:embed="rId2">
            <a:alphaModFix/>
          </a:blip>
          <a:srcRect/>
          <a:stretch/>
        </p:blipFill>
        <p:spPr>
          <a:xfrm>
            <a:off x="4259178" y="6076950"/>
            <a:ext cx="2387280" cy="49842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30213" y="371475"/>
            <a:ext cx="7845425" cy="457200"/>
          </a:xfrm>
          <a:prstGeom prst="rect">
            <a:avLst/>
          </a:prstGeom>
          <a:noFill/>
          <a:ln>
            <a:noFill/>
          </a:ln>
        </p:spPr>
        <p:txBody>
          <a:bodyPr wrap="square" lIns="91425" tIns="91425" rIns="91425" bIns="91425" anchor="t" anchorCtr="0"/>
          <a:lstStyle>
            <a:lvl1pPr marL="0" marR="0" lvl="0"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1pPr>
            <a:lvl2pPr marL="0" marR="0" lvl="1"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2pPr>
            <a:lvl3pPr marL="0" marR="0" lvl="2"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3pPr>
            <a:lvl4pPr marL="0" marR="0" lvl="3"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4pPr>
            <a:lvl5pPr marL="0" marR="0" lvl="4"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5pPr>
            <a:lvl6pPr marL="457200" marR="0" lvl="5"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6pPr>
            <a:lvl7pPr marL="914400" marR="0" lvl="6"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7pPr>
            <a:lvl8pPr marL="1371600" marR="0" lvl="7"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8pPr>
            <a:lvl9pPr marL="1828800" marR="0" lvl="8" indent="0" algn="l" rtl="0">
              <a:lnSpc>
                <a:spcPct val="113379"/>
              </a:lnSpc>
              <a:spcBef>
                <a:spcPts val="0"/>
              </a:spcBef>
              <a:spcAft>
                <a:spcPts val="0"/>
              </a:spcAft>
              <a:buNone/>
              <a:defRPr sz="2900" b="1" i="0" u="none" strike="noStrike" cap="none">
                <a:solidFill>
                  <a:schemeClr val="accent2"/>
                </a:solidFill>
                <a:latin typeface="Arial"/>
                <a:ea typeface="Arial"/>
                <a:cs typeface="Arial"/>
                <a:sym typeface="Arial"/>
              </a:defRPr>
            </a:lvl9pPr>
          </a:lstStyle>
          <a:p>
            <a:endParaRPr/>
          </a:p>
        </p:txBody>
      </p:sp>
      <p:sp>
        <p:nvSpPr>
          <p:cNvPr id="11" name="Shape 11"/>
          <p:cNvSpPr txBox="1">
            <a:spLocks noGrp="1"/>
          </p:cNvSpPr>
          <p:nvPr>
            <p:ph type="sldNum" idx="12"/>
          </p:nvPr>
        </p:nvSpPr>
        <p:spPr>
          <a:xfrm>
            <a:off x="8275638" y="409575"/>
            <a:ext cx="428625" cy="365125"/>
          </a:xfrm>
          <a:prstGeom prst="rect">
            <a:avLst/>
          </a:prstGeom>
          <a:noFill/>
          <a:ln>
            <a:noFill/>
          </a:ln>
        </p:spPr>
        <p:txBody>
          <a:bodyPr wrap="square" lIns="0" tIns="0" rIns="0" bIns="0" anchor="t" anchorCtr="0">
            <a:noAutofit/>
          </a:bodyPr>
          <a:lstStyle/>
          <a:p>
            <a:pPr marL="0" marR="0" lvl="0" indent="0" algn="r" rtl="0">
              <a:spcBef>
                <a:spcPts val="0"/>
              </a:spcBef>
              <a:spcAft>
                <a:spcPts val="0"/>
              </a:spcAft>
              <a:buSzPct val="25000"/>
              <a:buNone/>
            </a:pPr>
            <a:fld id="{00000000-1234-1234-1234-123412341234}" type="slidenum">
              <a:rPr lang="en-GB" sz="900" b="0" i="0" u="none" strike="noStrike" cap="none">
                <a:solidFill>
                  <a:srgbClr val="8893B4"/>
                </a:solidFill>
                <a:latin typeface="Arial"/>
                <a:ea typeface="Arial"/>
                <a:cs typeface="Arial"/>
                <a:sym typeface="Arial"/>
              </a:rPr>
              <a:t>‹#›</a:t>
            </a:fld>
            <a:endParaRPr lang="en-GB" sz="900" b="0" i="0" u="none" strike="noStrike" cap="none">
              <a:solidFill>
                <a:srgbClr val="8893B4"/>
              </a:solidFill>
              <a:latin typeface="Arial"/>
              <a:ea typeface="Arial"/>
              <a:cs typeface="Arial"/>
              <a:sym typeface="Arial"/>
            </a:endParaRPr>
          </a:p>
        </p:txBody>
      </p:sp>
      <p:pic>
        <p:nvPicPr>
          <p:cNvPr id="12" name="Shape 12" descr="RR_logo.png"/>
          <p:cNvPicPr preferRelativeResize="0"/>
          <p:nvPr/>
        </p:nvPicPr>
        <p:blipFill rotWithShape="1">
          <a:blip r:embed="rId16">
            <a:alphaModFix/>
          </a:blip>
          <a:srcRect/>
          <a:stretch/>
        </p:blipFill>
        <p:spPr>
          <a:xfrm>
            <a:off x="6837363" y="6076950"/>
            <a:ext cx="1865033" cy="436028"/>
          </a:xfrm>
          <a:prstGeom prst="rect">
            <a:avLst/>
          </a:prstGeom>
          <a:noFill/>
          <a:ln>
            <a:noFill/>
          </a:ln>
        </p:spPr>
      </p:pic>
      <p:sp>
        <p:nvSpPr>
          <p:cNvPr id="13" name="Shape 13"/>
          <p:cNvSpPr txBox="1">
            <a:spLocks noGrp="1"/>
          </p:cNvSpPr>
          <p:nvPr>
            <p:ph type="body" idx="1"/>
          </p:nvPr>
        </p:nvSpPr>
        <p:spPr>
          <a:xfrm>
            <a:off x="428625" y="1152525"/>
            <a:ext cx="8275638" cy="4694238"/>
          </a:xfrm>
          <a:prstGeom prst="rect">
            <a:avLst/>
          </a:prstGeom>
          <a:noFill/>
          <a:ln>
            <a:noFill/>
          </a:ln>
        </p:spPr>
        <p:txBody>
          <a:bodyPr wrap="square" lIns="91425" tIns="91425" rIns="91425" bIns="91425" anchor="t" anchorCtr="0"/>
          <a:lstStyle>
            <a:lvl1pPr marL="328613" marR="0" lvl="0" indent="-169863"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spcBef>
                <a:spcPts val="46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spcBef>
                <a:spcPts val="46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spcBef>
                <a:spcPts val="460"/>
              </a:spcBef>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ctrTitle"/>
          </p:nvPr>
        </p:nvSpPr>
        <p:spPr>
          <a:xfrm>
            <a:off x="428625" y="271463"/>
            <a:ext cx="8285163" cy="2230437"/>
          </a:xfrm>
          <a:prstGeom prst="rect">
            <a:avLst/>
          </a:prstGeom>
          <a:noFill/>
          <a:ln>
            <a:noFill/>
          </a:ln>
        </p:spPr>
        <p:txBody>
          <a:bodyPr wrap="square" lIns="0" tIns="0" rIns="0" bIns="0" anchor="t" anchorCtr="0">
            <a:noAutofit/>
          </a:bodyPr>
          <a:lstStyle/>
          <a:p>
            <a:pPr marL="0" marR="0" lvl="0" indent="0" algn="l" rtl="0">
              <a:lnSpc>
                <a:spcPct val="225406"/>
              </a:lnSpc>
              <a:spcBef>
                <a:spcPts val="0"/>
              </a:spcBef>
              <a:spcAft>
                <a:spcPts val="0"/>
              </a:spcAft>
              <a:buSzPct val="25000"/>
              <a:buNone/>
            </a:pPr>
            <a:r>
              <a:rPr lang="en-GB" sz="3200" b="0" i="0" u="none" strike="noStrike" cap="none" dirty="0">
                <a:solidFill>
                  <a:srgbClr val="004990"/>
                </a:solidFill>
                <a:latin typeface="Arial"/>
                <a:ea typeface="Arial"/>
                <a:cs typeface="Arial"/>
                <a:sym typeface="Arial"/>
              </a:rPr>
              <a:t>Challenges in Applying Mixed-Criticality Systems to Aircraft Engine Control Systems</a:t>
            </a:r>
          </a:p>
        </p:txBody>
      </p:sp>
      <p:sp>
        <p:nvSpPr>
          <p:cNvPr id="123" name="Shape 123"/>
          <p:cNvSpPr txBox="1">
            <a:spLocks noGrp="1"/>
          </p:cNvSpPr>
          <p:nvPr>
            <p:ph type="subTitle" idx="1"/>
          </p:nvPr>
        </p:nvSpPr>
        <p:spPr>
          <a:xfrm>
            <a:off x="428625" y="2638424"/>
            <a:ext cx="8285163" cy="1416218"/>
          </a:xfrm>
          <a:prstGeom prst="rect">
            <a:avLst/>
          </a:prstGeom>
          <a:noFill/>
          <a:ln>
            <a:noFill/>
          </a:ln>
        </p:spPr>
        <p:txBody>
          <a:bodyPr wrap="square" lIns="0" tIns="0" rIns="91425" bIns="0" anchor="t" anchorCtr="0">
            <a:noAutofit/>
          </a:bodyPr>
          <a:lstStyle/>
          <a:p>
            <a:pPr indent="-146050">
              <a:buClr>
                <a:srgbClr val="00B0F0"/>
              </a:buClr>
            </a:pPr>
            <a:r>
              <a:rPr lang="en-GB" dirty="0">
                <a:solidFill>
                  <a:srgbClr val="00B0F0"/>
                </a:solidFill>
              </a:rPr>
              <a:t>Stephen Law, Rolls-Royce</a:t>
            </a:r>
          </a:p>
          <a:p>
            <a:pPr marL="0" marR="0" lvl="0" indent="-146050" algn="l" rtl="0">
              <a:lnSpc>
                <a:spcPct val="112217"/>
              </a:lnSpc>
              <a:spcBef>
                <a:spcPts val="0"/>
              </a:spcBef>
              <a:spcAft>
                <a:spcPts val="0"/>
              </a:spcAft>
              <a:buClr>
                <a:srgbClr val="00B0F0"/>
              </a:buClr>
              <a:buSzPct val="100000"/>
              <a:buFont typeface="Arial"/>
              <a:buNone/>
            </a:pPr>
            <a:endParaRPr lang="en-GB" sz="2300" b="1" i="0" u="none" strike="noStrike" cap="none" dirty="0">
              <a:solidFill>
                <a:srgbClr val="00B0F0"/>
              </a:solidFill>
              <a:latin typeface="Arial"/>
              <a:ea typeface="Arial"/>
              <a:cs typeface="Arial"/>
              <a:sym typeface="Arial"/>
            </a:endParaRPr>
          </a:p>
          <a:p>
            <a:pPr marL="0" marR="0" lvl="0" indent="-146050" algn="l" rtl="0">
              <a:lnSpc>
                <a:spcPct val="112217"/>
              </a:lnSpc>
              <a:spcBef>
                <a:spcPts val="0"/>
              </a:spcBef>
              <a:spcAft>
                <a:spcPts val="0"/>
              </a:spcAft>
              <a:buClr>
                <a:srgbClr val="00B0F0"/>
              </a:buClr>
              <a:buSzPct val="100000"/>
              <a:buFont typeface="Arial"/>
              <a:buNone/>
            </a:pPr>
            <a:r>
              <a:rPr lang="en-GB" sz="2300" b="1" i="1" u="none" strike="noStrike" cap="none" dirty="0">
                <a:solidFill>
                  <a:srgbClr val="00B0F0"/>
                </a:solidFill>
                <a:latin typeface="Arial"/>
                <a:ea typeface="Arial"/>
                <a:cs typeface="Arial"/>
                <a:sym typeface="Arial"/>
              </a:rPr>
              <a:t>Iain Bate, University of York</a:t>
            </a:r>
          </a:p>
          <a:p>
            <a:pPr marL="0" marR="0" lvl="0" indent="-146050" algn="l" rtl="0">
              <a:lnSpc>
                <a:spcPct val="112217"/>
              </a:lnSpc>
              <a:spcBef>
                <a:spcPts val="0"/>
              </a:spcBef>
              <a:spcAft>
                <a:spcPts val="0"/>
              </a:spcAft>
              <a:buClr>
                <a:schemeClr val="accent2"/>
              </a:buClr>
              <a:buSzPct val="100000"/>
              <a:buFont typeface="Arial"/>
              <a:buNone/>
            </a:pPr>
            <a:endParaRPr sz="2300" b="1" i="0" u="none" strike="noStrike" cap="none" dirty="0">
              <a:solidFill>
                <a:srgbClr val="00B0F0"/>
              </a:solidFill>
              <a:latin typeface="Arial"/>
              <a:ea typeface="Arial"/>
              <a:cs typeface="Arial"/>
              <a:sym typeface="Arial"/>
            </a:endParaRPr>
          </a:p>
          <a:p>
            <a:pPr marL="0" marR="0" lvl="0" indent="-146050" algn="l" rtl="0">
              <a:lnSpc>
                <a:spcPct val="111956"/>
              </a:lnSpc>
              <a:spcBef>
                <a:spcPts val="0"/>
              </a:spcBef>
              <a:spcAft>
                <a:spcPts val="0"/>
              </a:spcAft>
              <a:buClr>
                <a:schemeClr val="accent2"/>
              </a:buClr>
              <a:buSzPct val="100000"/>
              <a:buFont typeface="Arial"/>
              <a:buNone/>
            </a:pPr>
            <a:endParaRPr sz="2300" b="1" i="0" u="none" strike="noStrike" cap="none" dirty="0">
              <a:solidFill>
                <a:schemeClr val="accent2"/>
              </a:solidFill>
              <a:latin typeface="Arial"/>
              <a:ea typeface="Arial"/>
              <a:cs typeface="Arial"/>
              <a:sym typeface="Arial"/>
            </a:endParaRPr>
          </a:p>
        </p:txBody>
      </p:sp>
      <p:sp>
        <p:nvSpPr>
          <p:cNvPr id="124" name="Shape 124"/>
          <p:cNvSpPr txBox="1">
            <a:spLocks noGrp="1"/>
          </p:cNvSpPr>
          <p:nvPr>
            <p:ph type="body" idx="2"/>
          </p:nvPr>
        </p:nvSpPr>
        <p:spPr>
          <a:xfrm>
            <a:off x="430213" y="6430963"/>
            <a:ext cx="2692400" cy="177800"/>
          </a:xfrm>
          <a:prstGeom prst="rect">
            <a:avLst/>
          </a:prstGeom>
          <a:noFill/>
          <a:ln>
            <a:noFill/>
          </a:ln>
        </p:spPr>
        <p:txBody>
          <a:bodyPr wrap="square" lIns="0" tIns="0" rIns="0" bIns="0" anchor="t" anchorCtr="0">
            <a:noAutofit/>
          </a:bodyPr>
          <a:lstStyle/>
          <a:p>
            <a:pPr marL="0" marR="0" lvl="0" indent="-57150" algn="l" rtl="0">
              <a:spcBef>
                <a:spcPts val="0"/>
              </a:spcBef>
              <a:spcAft>
                <a:spcPts val="0"/>
              </a:spcAft>
              <a:buClr>
                <a:srgbClr val="004990"/>
              </a:buClr>
              <a:buSzPct val="100000"/>
              <a:buFont typeface="Arial"/>
              <a:buNone/>
            </a:pPr>
            <a:endParaRPr sz="900" b="0" i="0" u="none" strike="noStrike" cap="none">
              <a:solidFill>
                <a:srgbClr val="00499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Assessing Low Criticality Service</a:t>
            </a:r>
            <a:endParaRPr lang="en-GB" sz="2900" b="1" i="1" u="none" strike="noStrike" cap="none" dirty="0">
              <a:solidFill>
                <a:schemeClr val="accent2"/>
              </a:solidFill>
              <a:latin typeface="Arial"/>
              <a:ea typeface="Arial"/>
              <a:cs typeface="Arial"/>
              <a:sym typeface="Arial"/>
            </a:endParaRPr>
          </a:p>
        </p:txBody>
      </p:sp>
      <p:sp>
        <p:nvSpPr>
          <p:cNvPr id="7" name="Shape 199"/>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Autofit/>
          </a:bodyPr>
          <a:lstStyle/>
          <a:p>
            <a:pPr marL="558800" indent="-342900"/>
            <a:r>
              <a:rPr lang="en-GB" sz="2000" dirty="0"/>
              <a:t>Current static </a:t>
            </a:r>
            <a:r>
              <a:rPr lang="en-GB" sz="2000" dirty="0" err="1"/>
              <a:t>schedulability</a:t>
            </a:r>
            <a:r>
              <a:rPr lang="en-GB" sz="2000" dirty="0"/>
              <a:t> analysis confirms</a:t>
            </a:r>
          </a:p>
          <a:p>
            <a:pPr marL="933450" lvl="1" indent="-342900"/>
            <a:r>
              <a:rPr lang="en-GB" sz="2000" dirty="0"/>
              <a:t>High-criticality tasks always meet their deadlines</a:t>
            </a:r>
          </a:p>
          <a:p>
            <a:pPr marL="933450" lvl="1" indent="-342900"/>
            <a:r>
              <a:rPr lang="en-GB" sz="2000" dirty="0"/>
              <a:t>Low-criticality tasks meet their deadlines when jobs are released and completed</a:t>
            </a:r>
          </a:p>
          <a:p>
            <a:pPr marL="933450" lvl="1" indent="-342900"/>
            <a:r>
              <a:rPr lang="en-GB" sz="2000" dirty="0"/>
              <a:t>If jobs are allowed to be skipped, then the number is bounded</a:t>
            </a:r>
          </a:p>
          <a:p>
            <a:pPr marL="558800" indent="-342900"/>
            <a:endParaRPr lang="en-GB" sz="2000" dirty="0"/>
          </a:p>
          <a:p>
            <a:pPr marL="558800" indent="-342900"/>
            <a:r>
              <a:rPr lang="en-GB" sz="2000" dirty="0"/>
              <a:t>Many academic papers have looked at improving low DAL service</a:t>
            </a:r>
          </a:p>
          <a:p>
            <a:pPr marL="558800" indent="-342900"/>
            <a:endParaRPr lang="en-GB" sz="2000" dirty="0"/>
          </a:p>
          <a:p>
            <a:pPr marL="558800" indent="-342900"/>
            <a:r>
              <a:rPr lang="en-GB" sz="2000" dirty="0"/>
              <a:t>None (to our knowledge) have identified ways to quantify it</a:t>
            </a:r>
          </a:p>
          <a:p>
            <a:pPr marL="558800" indent="-342900"/>
            <a:endParaRPr lang="en-GB" sz="2000" dirty="0"/>
          </a:p>
          <a:p>
            <a:pPr marL="558800" indent="-342900"/>
            <a:r>
              <a:rPr lang="en-GB" sz="2000" dirty="0">
                <a:solidFill>
                  <a:srgbClr val="FF0000"/>
                </a:solidFill>
              </a:rPr>
              <a:t>We want to know</a:t>
            </a:r>
          </a:p>
          <a:p>
            <a:pPr marL="933450" lvl="1" indent="-342900"/>
            <a:r>
              <a:rPr lang="en-GB" sz="2000" dirty="0">
                <a:solidFill>
                  <a:srgbClr val="FF0000"/>
                </a:solidFill>
              </a:rPr>
              <a:t>What is the minimum gap between entering high-criticality mode?</a:t>
            </a:r>
          </a:p>
          <a:p>
            <a:pPr marL="933450" lvl="1" indent="-342900"/>
            <a:r>
              <a:rPr lang="en-GB" sz="2000" dirty="0"/>
              <a:t>The max jobs skip allow us to guarantee from a normal level the buffers don’t overflow</a:t>
            </a:r>
          </a:p>
          <a:p>
            <a:pPr marL="933450" lvl="1" indent="-342900"/>
            <a:r>
              <a:rPr lang="en-GB" sz="2000" dirty="0"/>
              <a:t>The minimum gap then allows us to guarantee the buffers return to normal</a:t>
            </a:r>
            <a:endParaRPr lang="en-GB" sz="2000" b="0" u="none" strike="noStrike" cap="none" dirty="0">
              <a:solidFill>
                <a:srgbClr val="FF0000"/>
              </a:solidFill>
              <a:sym typeface="Arial"/>
            </a:endParaRPr>
          </a:p>
          <a:p>
            <a:pPr marL="933450" lvl="1" indent="-342900"/>
            <a:endParaRPr lang="en-GB" sz="2000" dirty="0"/>
          </a:p>
          <a:p>
            <a:pPr marL="590550" lvl="1" indent="0">
              <a:buNone/>
            </a:pPr>
            <a:endParaRPr lang="en-GB" sz="2000" dirty="0"/>
          </a:p>
        </p:txBody>
      </p:sp>
    </p:spTree>
    <p:extLst>
      <p:ext uri="{BB962C8B-B14F-4D97-AF65-F5344CB8AC3E}">
        <p14:creationId xmlns:p14="http://schemas.microsoft.com/office/powerpoint/2010/main" val="3100365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337344" y="2492896"/>
            <a:ext cx="6276975" cy="3352800"/>
          </a:xfrm>
          <a:prstGeom prst="rect">
            <a:avLst/>
          </a:prstGeom>
        </p:spPr>
      </p:pic>
      <p:sp>
        <p:nvSpPr>
          <p:cNvPr id="7" name="Shape 199"/>
          <p:cNvSpPr txBox="1">
            <a:spLocks/>
          </p:cNvSpPr>
          <p:nvPr/>
        </p:nvSpPr>
        <p:spPr>
          <a:xfrm>
            <a:off x="215531" y="1019884"/>
            <a:ext cx="8520600" cy="491160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L="328613" marR="0" lvl="0" indent="-169863" algn="l" rtl="0">
              <a:lnSpc>
                <a:spcPct val="100000"/>
              </a:lnSpc>
              <a:spcBef>
                <a:spcPts val="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1pPr>
            <a:lvl2pPr marL="703263" marR="0" lvl="1" indent="-227012" algn="l" rtl="0">
              <a:lnSpc>
                <a:spcPct val="100000"/>
              </a:lnSpc>
              <a:spcBef>
                <a:spcPts val="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2pPr>
            <a:lvl3pPr marL="952500" marR="0" lvl="2" indent="-120650" algn="l" rtl="0">
              <a:lnSpc>
                <a:spcPct val="100000"/>
              </a:lnSpc>
              <a:spcBef>
                <a:spcPts val="0"/>
              </a:spcBef>
              <a:spcAft>
                <a:spcPts val="0"/>
              </a:spcAft>
              <a:buClr>
                <a:schemeClr val="dk2"/>
              </a:buClr>
              <a:buSzPct val="100000"/>
              <a:buFont typeface="Arial"/>
              <a:buChar char="•"/>
              <a:defRPr sz="2300" b="0" i="0" u="none" strike="noStrike" cap="none">
                <a:solidFill>
                  <a:schemeClr val="dk2"/>
                </a:solidFill>
                <a:latin typeface="Arial"/>
                <a:ea typeface="Arial"/>
                <a:cs typeface="Arial"/>
                <a:sym typeface="Arial"/>
              </a:defRPr>
            </a:lvl3pPr>
            <a:lvl4pPr marL="1327150" marR="0" lvl="3" indent="-254000" algn="l" rtl="0">
              <a:lnSpc>
                <a:spcPct val="100000"/>
              </a:lnSpc>
              <a:spcBef>
                <a:spcPts val="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4pPr>
            <a:lvl5pPr marL="1677988" marR="0" lvl="4" indent="-211138" algn="l" rtl="0">
              <a:lnSpc>
                <a:spcPct val="100000"/>
              </a:lnSpc>
              <a:spcBef>
                <a:spcPts val="0"/>
              </a:spcBef>
              <a:spcAft>
                <a:spcPts val="0"/>
              </a:spcAft>
              <a:buClr>
                <a:schemeClr val="dk2"/>
              </a:buClr>
              <a:buSzPct val="100000"/>
              <a:buFont typeface="Merriweather Sans"/>
              <a:buChar char="»"/>
              <a:defRPr sz="2300" b="0" i="0" u="none" strike="noStrike" cap="none">
                <a:solidFill>
                  <a:schemeClr val="dk2"/>
                </a:solidFill>
                <a:latin typeface="Arial"/>
                <a:ea typeface="Arial"/>
                <a:cs typeface="Arial"/>
                <a:sym typeface="Arial"/>
              </a:defRPr>
            </a:lvl5pPr>
            <a:lvl6pPr marL="2950380" marR="0" lvl="5" indent="-124629" algn="l" rtl="0">
              <a:lnSpc>
                <a:spcPct val="100000"/>
              </a:lnSpc>
              <a:spcBef>
                <a:spcPts val="0"/>
              </a:spcBef>
              <a:spcAft>
                <a:spcPts val="0"/>
              </a:spcAft>
              <a:buClr>
                <a:schemeClr val="dk1"/>
              </a:buClr>
              <a:buSzPct val="100000"/>
              <a:buFont typeface="Arial"/>
              <a:buChar char="•"/>
              <a:defRPr sz="2300" b="0" i="0" u="none" strike="noStrike" cap="none">
                <a:solidFill>
                  <a:schemeClr val="dk1"/>
                </a:solidFill>
                <a:latin typeface="Calibri"/>
                <a:ea typeface="Calibri"/>
                <a:cs typeface="Calibri"/>
                <a:sym typeface="Calibri"/>
              </a:defRPr>
            </a:lvl6pPr>
            <a:lvl7pPr marL="3486813" marR="0" lvl="6" indent="-127663" algn="l" rtl="0">
              <a:lnSpc>
                <a:spcPct val="100000"/>
              </a:lnSpc>
              <a:spcBef>
                <a:spcPts val="0"/>
              </a:spcBef>
              <a:spcAft>
                <a:spcPts val="0"/>
              </a:spcAft>
              <a:buClr>
                <a:schemeClr val="dk1"/>
              </a:buClr>
              <a:buSzPct val="100000"/>
              <a:buFont typeface="Arial"/>
              <a:buChar char="•"/>
              <a:defRPr sz="2300" b="0" i="0" u="none" strike="noStrike" cap="none">
                <a:solidFill>
                  <a:schemeClr val="dk1"/>
                </a:solidFill>
                <a:latin typeface="Calibri"/>
                <a:ea typeface="Calibri"/>
                <a:cs typeface="Calibri"/>
                <a:sym typeface="Calibri"/>
              </a:defRPr>
            </a:lvl7pPr>
            <a:lvl8pPr marL="4023246" marR="0" lvl="7" indent="-130695" algn="l" rtl="0">
              <a:lnSpc>
                <a:spcPct val="100000"/>
              </a:lnSpc>
              <a:spcBef>
                <a:spcPts val="0"/>
              </a:spcBef>
              <a:spcAft>
                <a:spcPts val="0"/>
              </a:spcAft>
              <a:buClr>
                <a:schemeClr val="dk1"/>
              </a:buClr>
              <a:buSzPct val="100000"/>
              <a:buFont typeface="Arial"/>
              <a:buChar char="•"/>
              <a:defRPr sz="2300" b="0" i="0" u="none" strike="noStrike" cap="none">
                <a:solidFill>
                  <a:schemeClr val="dk1"/>
                </a:solidFill>
                <a:latin typeface="Calibri"/>
                <a:ea typeface="Calibri"/>
                <a:cs typeface="Calibri"/>
                <a:sym typeface="Calibri"/>
              </a:defRPr>
            </a:lvl8pPr>
            <a:lvl9pPr marL="4559678" marR="0" lvl="8" indent="-133727" algn="l" rtl="0">
              <a:lnSpc>
                <a:spcPct val="100000"/>
              </a:lnSpc>
              <a:spcBef>
                <a:spcPts val="0"/>
              </a:spcBef>
              <a:spcAft>
                <a:spcPts val="0"/>
              </a:spcAft>
              <a:buClr>
                <a:schemeClr val="dk1"/>
              </a:buClr>
              <a:buSzPct val="100000"/>
              <a:buFont typeface="Arial"/>
              <a:buChar char="•"/>
              <a:defRPr sz="2300" b="0" i="0" u="none" strike="noStrike" cap="none">
                <a:solidFill>
                  <a:schemeClr val="dk1"/>
                </a:solidFill>
                <a:latin typeface="Calibri"/>
                <a:ea typeface="Calibri"/>
                <a:cs typeface="Calibri"/>
                <a:sym typeface="Calibri"/>
              </a:defRPr>
            </a:lvl9pPr>
          </a:lstStyle>
          <a:p>
            <a:pPr marL="539750" lvl="0" indent="-323850">
              <a:buNone/>
            </a:pPr>
            <a:r>
              <a:rPr lang="en-GB" sz="2000" dirty="0"/>
              <a:t>A GSN supported statistical approach built around a scheduler simulator, seeded with real data, and updated throughout the software development process</a:t>
            </a:r>
          </a:p>
          <a:p>
            <a:pPr marL="839787" lvl="2" indent="0">
              <a:buFont typeface="Arial"/>
              <a:buNone/>
            </a:pPr>
            <a:endParaRPr lang="en-GB" sz="2000" dirty="0">
              <a:solidFill>
                <a:srgbClr val="FF0000"/>
              </a:solidFill>
            </a:endParaRPr>
          </a:p>
          <a:p>
            <a:pPr marL="933450" lvl="1" indent="-342900"/>
            <a:endParaRPr lang="en-GB" sz="2000" dirty="0"/>
          </a:p>
          <a:p>
            <a:pPr marL="590550" lvl="1" indent="0">
              <a:buFont typeface="Merriweather Sans"/>
              <a:buNone/>
            </a:pPr>
            <a:endParaRPr lang="en-GB" sz="2000" dirty="0"/>
          </a:p>
        </p:txBody>
      </p:sp>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Assessing Low Criticality Service</a:t>
            </a:r>
            <a:endParaRPr lang="en-GB" sz="2900" b="1" i="1" u="none" strike="noStrike" cap="none" dirty="0">
              <a:solidFill>
                <a:schemeClr val="accent2"/>
              </a:solidFill>
              <a:latin typeface="Arial"/>
              <a:ea typeface="Arial"/>
              <a:cs typeface="Arial"/>
              <a:sym typeface="Arial"/>
            </a:endParaRPr>
          </a:p>
        </p:txBody>
      </p:sp>
      <p:sp>
        <p:nvSpPr>
          <p:cNvPr id="4" name="Shape 199">
            <a:extLst>
              <a:ext uri="{FF2B5EF4-FFF2-40B4-BE49-F238E27FC236}">
                <a16:creationId xmlns:a16="http://schemas.microsoft.com/office/drawing/2014/main" id="{04CAB8A6-7FC8-499B-91FC-00374782452C}"/>
              </a:ext>
            </a:extLst>
          </p:cNvPr>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Autofit/>
          </a:bodyPr>
          <a:lstStyle/>
          <a:p>
            <a:pPr marL="539750" marR="0" lvl="0" indent="-323850" algn="l" rtl="0">
              <a:spcBef>
                <a:spcPts val="0"/>
              </a:spcBef>
              <a:spcAft>
                <a:spcPts val="0"/>
              </a:spcAft>
              <a:buClr>
                <a:schemeClr val="dk2"/>
              </a:buClr>
              <a:buSzPct val="100000"/>
              <a:buFont typeface="Arial"/>
              <a:buNone/>
            </a:pPr>
            <a:endParaRPr lang="en-GB" sz="2000" dirty="0">
              <a:solidFill>
                <a:srgbClr val="FF0000"/>
              </a:solidFill>
            </a:endParaRPr>
          </a:p>
          <a:p>
            <a:pPr marL="539750" marR="0" lvl="0" indent="-323850" algn="l" rtl="0">
              <a:spcBef>
                <a:spcPts val="0"/>
              </a:spcBef>
              <a:spcAft>
                <a:spcPts val="0"/>
              </a:spcAft>
              <a:buClr>
                <a:schemeClr val="dk2"/>
              </a:buClr>
              <a:buSzPct val="100000"/>
              <a:buFont typeface="Arial"/>
              <a:buNone/>
            </a:pPr>
            <a:endParaRPr lang="en-GB" sz="2000" b="0" i="0" u="none" strike="noStrike" cap="none" dirty="0">
              <a:solidFill>
                <a:srgbClr val="FF0000"/>
              </a:solidFill>
              <a:latin typeface="Arial"/>
              <a:ea typeface="Arial"/>
              <a:cs typeface="Arial"/>
              <a:sym typeface="Arial"/>
            </a:endParaRPr>
          </a:p>
          <a:p>
            <a:pPr marL="539750" marR="0" lvl="0" indent="-323850" algn="l" rtl="0">
              <a:spcBef>
                <a:spcPts val="0"/>
              </a:spcBef>
              <a:spcAft>
                <a:spcPts val="0"/>
              </a:spcAft>
              <a:buClr>
                <a:schemeClr val="dk2"/>
              </a:buClr>
              <a:buSzPct val="100000"/>
              <a:buFont typeface="Arial"/>
              <a:buNone/>
            </a:pPr>
            <a:endParaRPr lang="en-GB" sz="2000" dirty="0">
              <a:solidFill>
                <a:srgbClr val="FF0000"/>
              </a:solidFill>
            </a:endParaRPr>
          </a:p>
        </p:txBody>
      </p:sp>
      <p:sp>
        <p:nvSpPr>
          <p:cNvPr id="3" name="Oval 2"/>
          <p:cNvSpPr/>
          <p:nvPr/>
        </p:nvSpPr>
        <p:spPr>
          <a:xfrm>
            <a:off x="107696" y="4169296"/>
            <a:ext cx="1728192" cy="1224136"/>
          </a:xfrm>
          <a:prstGeom prst="ellipse">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Confidence</a:t>
            </a:r>
          </a:p>
        </p:txBody>
      </p:sp>
      <p:sp>
        <p:nvSpPr>
          <p:cNvPr id="8" name="Oval 7"/>
          <p:cNvSpPr/>
          <p:nvPr/>
        </p:nvSpPr>
        <p:spPr>
          <a:xfrm>
            <a:off x="1547664" y="5319416"/>
            <a:ext cx="1728192" cy="1224136"/>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Likelihood</a:t>
            </a:r>
          </a:p>
        </p:txBody>
      </p:sp>
      <p:sp>
        <p:nvSpPr>
          <p:cNvPr id="9" name="Oval 8"/>
          <p:cNvSpPr/>
          <p:nvPr/>
        </p:nvSpPr>
        <p:spPr>
          <a:xfrm>
            <a:off x="5872874" y="4859027"/>
            <a:ext cx="1728192" cy="122413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Correctness</a:t>
            </a:r>
          </a:p>
        </p:txBody>
      </p:sp>
      <p:sp>
        <p:nvSpPr>
          <p:cNvPr id="10" name="Oval 9"/>
          <p:cNvSpPr/>
          <p:nvPr/>
        </p:nvSpPr>
        <p:spPr>
          <a:xfrm>
            <a:off x="7308304" y="3717032"/>
            <a:ext cx="1728000" cy="1224136"/>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Acceptability</a:t>
            </a:r>
          </a:p>
        </p:txBody>
      </p:sp>
    </p:spTree>
    <p:extLst>
      <p:ext uri="{BB962C8B-B14F-4D97-AF65-F5344CB8AC3E}">
        <p14:creationId xmlns:p14="http://schemas.microsoft.com/office/powerpoint/2010/main" val="4093023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Assessing Low Criticality Service</a:t>
            </a:r>
            <a:endParaRPr lang="en-GB" sz="2900" b="1" i="1" u="none" strike="noStrike" cap="none" dirty="0">
              <a:solidFill>
                <a:schemeClr val="accent2"/>
              </a:solidFill>
              <a:latin typeface="Arial"/>
              <a:ea typeface="Arial"/>
              <a:cs typeface="Arial"/>
              <a:sym typeface="Arial"/>
            </a:endParaRPr>
          </a:p>
        </p:txBody>
      </p:sp>
      <p:sp>
        <p:nvSpPr>
          <p:cNvPr id="7" name="Shape 199"/>
          <p:cNvSpPr txBox="1">
            <a:spLocks noGrp="1"/>
          </p:cNvSpPr>
          <p:nvPr>
            <p:ph type="body" idx="1"/>
          </p:nvPr>
        </p:nvSpPr>
        <p:spPr>
          <a:xfrm>
            <a:off x="311700" y="1019884"/>
            <a:ext cx="5365318" cy="4911600"/>
          </a:xfrm>
          <a:prstGeom prst="rect">
            <a:avLst/>
          </a:prstGeom>
          <a:noFill/>
          <a:ln>
            <a:noFill/>
          </a:ln>
        </p:spPr>
        <p:txBody>
          <a:bodyPr wrap="square" lIns="91425" tIns="91425" rIns="91425" bIns="91425" anchor="t" anchorCtr="0">
            <a:normAutofit/>
          </a:bodyPr>
          <a:lstStyle/>
          <a:p>
            <a:r>
              <a:rPr lang="en-GB" dirty="0"/>
              <a:t>Using a scheduler simulator allows early design time analysis</a:t>
            </a:r>
          </a:p>
          <a:p>
            <a:pPr lvl="1"/>
            <a:r>
              <a:rPr lang="en-GB" dirty="0"/>
              <a:t>Simulator uses real execution time profiles</a:t>
            </a:r>
          </a:p>
          <a:p>
            <a:pPr marL="158750" indent="0">
              <a:buNone/>
            </a:pPr>
            <a:endParaRPr lang="en-GB" dirty="0"/>
          </a:p>
          <a:p>
            <a:r>
              <a:rPr lang="en-GB" dirty="0"/>
              <a:t>How can we have confidence that the simulator has observed a large enough sample of the search space?</a:t>
            </a:r>
          </a:p>
          <a:p>
            <a:endParaRPr lang="en-GB" dirty="0"/>
          </a:p>
          <a:p>
            <a:r>
              <a:rPr lang="en-GB" dirty="0"/>
              <a:t>How can we have confidence that continued testing will not reveal new results?</a:t>
            </a:r>
          </a:p>
        </p:txBody>
      </p:sp>
      <p:sp>
        <p:nvSpPr>
          <p:cNvPr id="4" name="Oval 3">
            <a:extLst>
              <a:ext uri="{FF2B5EF4-FFF2-40B4-BE49-F238E27FC236}">
                <a16:creationId xmlns:a16="http://schemas.microsoft.com/office/drawing/2014/main" id="{867FDCF3-66E4-8547-8B66-761C0FC7DCB2}"/>
              </a:ext>
            </a:extLst>
          </p:cNvPr>
          <p:cNvSpPr/>
          <p:nvPr/>
        </p:nvSpPr>
        <p:spPr>
          <a:xfrm>
            <a:off x="7308304" y="146491"/>
            <a:ext cx="1728192" cy="1224136"/>
          </a:xfrm>
          <a:prstGeom prst="ellipse">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Confidence</a:t>
            </a:r>
          </a:p>
        </p:txBody>
      </p:sp>
      <p:pic>
        <p:nvPicPr>
          <p:cNvPr id="5" name="Picture 2">
            <a:extLst>
              <a:ext uri="{FF2B5EF4-FFF2-40B4-BE49-F238E27FC236}">
                <a16:creationId xmlns:a16="http://schemas.microsoft.com/office/drawing/2014/main" id="{329DB7A0-FFFD-DB4D-A2C8-37BF1B4D50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7018" y="1370627"/>
            <a:ext cx="3384376" cy="3551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a:extLst>
              <a:ext uri="{FF2B5EF4-FFF2-40B4-BE49-F238E27FC236}">
                <a16:creationId xmlns:a16="http://schemas.microsoft.com/office/drawing/2014/main" id="{217149E6-1BF2-7740-BD49-9BF987EE320D}"/>
              </a:ext>
            </a:extLst>
          </p:cNvPr>
          <p:cNvSpPr txBox="1"/>
          <p:nvPr/>
        </p:nvSpPr>
        <p:spPr>
          <a:xfrm>
            <a:off x="5436097" y="4914588"/>
            <a:ext cx="3446564" cy="1107996"/>
          </a:xfrm>
          <a:prstGeom prst="rect">
            <a:avLst/>
          </a:prstGeom>
          <a:noFill/>
        </p:spPr>
        <p:txBody>
          <a:bodyPr wrap="square" rtlCol="0">
            <a:spAutoFit/>
          </a:bodyPr>
          <a:lstStyle/>
          <a:p>
            <a:r>
              <a:rPr lang="en-GB" sz="2300" dirty="0">
                <a:solidFill>
                  <a:schemeClr val="tx1"/>
                </a:solidFill>
              </a:rPr>
              <a:t>Blue line is the average</a:t>
            </a:r>
          </a:p>
          <a:p>
            <a:endParaRPr lang="en-GB" sz="2000" dirty="0">
              <a:solidFill>
                <a:schemeClr val="tx1"/>
              </a:solidFill>
            </a:endParaRPr>
          </a:p>
          <a:p>
            <a:r>
              <a:rPr lang="en-GB" sz="2300" dirty="0">
                <a:solidFill>
                  <a:schemeClr val="tx1"/>
                </a:solidFill>
              </a:rPr>
              <a:t>Red line is the minimum</a:t>
            </a:r>
          </a:p>
        </p:txBody>
      </p:sp>
    </p:spTree>
    <p:extLst>
      <p:ext uri="{BB962C8B-B14F-4D97-AF65-F5344CB8AC3E}">
        <p14:creationId xmlns:p14="http://schemas.microsoft.com/office/powerpoint/2010/main" val="1316872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5" name="Title 4">
            <a:extLst>
              <a:ext uri="{FF2B5EF4-FFF2-40B4-BE49-F238E27FC236}">
                <a16:creationId xmlns:a16="http://schemas.microsoft.com/office/drawing/2014/main" id="{03FD9898-28D6-0840-97DE-986C75423C09}"/>
              </a:ext>
            </a:extLst>
          </p:cNvPr>
          <p:cNvSpPr>
            <a:spLocks noGrp="1"/>
          </p:cNvSpPr>
          <p:nvPr>
            <p:ph type="title"/>
          </p:nvPr>
        </p:nvSpPr>
        <p:spPr>
          <a:xfrm>
            <a:off x="755576" y="613957"/>
            <a:ext cx="8520600" cy="763500"/>
          </a:xfrm>
        </p:spPr>
        <p:txBody>
          <a:bodyPr/>
          <a:lstStyle/>
          <a:p>
            <a:r>
              <a:rPr lang="en-GB" dirty="0"/>
              <a:t>Assessing Low Criticality Service</a:t>
            </a:r>
            <a:endParaRPr lang="en-US" dirty="0"/>
          </a:p>
        </p:txBody>
      </p:sp>
      <p:sp>
        <p:nvSpPr>
          <p:cNvPr id="3" name="Text Placeholder 2"/>
          <p:cNvSpPr>
            <a:spLocks noGrp="1"/>
          </p:cNvSpPr>
          <p:nvPr>
            <p:ph type="body" idx="1"/>
          </p:nvPr>
        </p:nvSpPr>
        <p:spPr/>
        <p:txBody>
          <a:bodyPr>
            <a:normAutofit fontScale="92500"/>
          </a:bodyPr>
          <a:lstStyle/>
          <a:p>
            <a:r>
              <a:rPr lang="en-GB" sz="2600" dirty="0"/>
              <a:t>Simulations parallelised so significant data can be obtained</a:t>
            </a:r>
          </a:p>
          <a:p>
            <a:pPr marL="158750" indent="0">
              <a:buNone/>
            </a:pPr>
            <a:endParaRPr lang="en-GB" sz="1300" dirty="0"/>
          </a:p>
          <a:p>
            <a:r>
              <a:rPr lang="en-GB" sz="2600" dirty="0"/>
              <a:t>Rather than just looking at the results convergence was assessed</a:t>
            </a:r>
          </a:p>
          <a:p>
            <a:pPr lvl="1"/>
            <a:r>
              <a:rPr lang="en-GB" dirty="0"/>
              <a:t>Take X% of the simulation results and compare to the rest</a:t>
            </a:r>
          </a:p>
          <a:p>
            <a:endParaRPr lang="en-GB" sz="1300" dirty="0"/>
          </a:p>
          <a:p>
            <a:r>
              <a:rPr lang="en-GB" sz="2600" dirty="0"/>
              <a:t>Use confidence intervals</a:t>
            </a:r>
          </a:p>
          <a:p>
            <a:pPr lvl="1"/>
            <a:r>
              <a:rPr lang="en-GB" dirty="0"/>
              <a:t>How confident we are that the minimum gap is greater than Y%?</a:t>
            </a:r>
          </a:p>
          <a:p>
            <a:endParaRPr lang="en-GB" sz="1300" dirty="0"/>
          </a:p>
          <a:p>
            <a:r>
              <a:rPr lang="en-GB" sz="2600" dirty="0"/>
              <a:t>and chi-squared test</a:t>
            </a:r>
          </a:p>
          <a:p>
            <a:pPr lvl="1"/>
            <a:r>
              <a:rPr lang="en-GB" dirty="0"/>
              <a:t>Do the same come from the same distribution?</a:t>
            </a:r>
          </a:p>
          <a:p>
            <a:pPr marL="476251" lvl="1" indent="0">
              <a:buNone/>
            </a:pPr>
            <a:endParaRPr lang="en-GB" sz="1300" dirty="0"/>
          </a:p>
          <a:p>
            <a:r>
              <a:rPr lang="en-GB" sz="2600" dirty="0"/>
              <a:t>and Earth Movers Distance</a:t>
            </a:r>
          </a:p>
          <a:p>
            <a:pPr lvl="1"/>
            <a:r>
              <a:rPr lang="en-GB" dirty="0"/>
              <a:t>How different are the distributions?</a:t>
            </a:r>
          </a:p>
        </p:txBody>
      </p:sp>
      <p:sp>
        <p:nvSpPr>
          <p:cNvPr id="7" name="Oval 6"/>
          <p:cNvSpPr/>
          <p:nvPr/>
        </p:nvSpPr>
        <p:spPr>
          <a:xfrm>
            <a:off x="7308304" y="146491"/>
            <a:ext cx="1728192" cy="1224136"/>
          </a:xfrm>
          <a:prstGeom prst="ellipse">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Confidence</a:t>
            </a:r>
          </a:p>
        </p:txBody>
      </p:sp>
    </p:spTree>
    <p:extLst>
      <p:ext uri="{BB962C8B-B14F-4D97-AF65-F5344CB8AC3E}">
        <p14:creationId xmlns:p14="http://schemas.microsoft.com/office/powerpoint/2010/main" val="683007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Assessing Low Criticality Service</a:t>
            </a:r>
          </a:p>
          <a:p>
            <a:pPr marL="0" marR="0" lvl="0" indent="0" algn="l" rtl="0">
              <a:lnSpc>
                <a:spcPct val="113379"/>
              </a:lnSpc>
              <a:spcBef>
                <a:spcPts val="0"/>
              </a:spcBef>
              <a:spcAft>
                <a:spcPts val="0"/>
              </a:spcAft>
              <a:buSzPct val="25000"/>
              <a:buNone/>
            </a:pPr>
            <a:endParaRPr lang="en-GB" sz="2900" b="1" i="1" u="none" strike="noStrike" cap="none" dirty="0">
              <a:solidFill>
                <a:schemeClr val="accent2"/>
              </a:solidFill>
              <a:latin typeface="Arial"/>
              <a:ea typeface="Arial"/>
              <a:cs typeface="Arial"/>
              <a:sym typeface="Arial"/>
            </a:endParaRPr>
          </a:p>
        </p:txBody>
      </p:sp>
      <p:sp>
        <p:nvSpPr>
          <p:cNvPr id="2" name="Text Placeholder 1"/>
          <p:cNvSpPr>
            <a:spLocks noGrp="1"/>
          </p:cNvSpPr>
          <p:nvPr>
            <p:ph type="body" idx="1"/>
          </p:nvPr>
        </p:nvSpPr>
        <p:spPr/>
        <p:txBody>
          <a:bodyPr/>
          <a:lstStyle/>
          <a:p>
            <a:r>
              <a:rPr lang="en-GB" dirty="0"/>
              <a:t> How often do we come close to seeing an error?</a:t>
            </a:r>
          </a:p>
          <a:p>
            <a:endParaRPr lang="en-GB" dirty="0"/>
          </a:p>
          <a:p>
            <a:r>
              <a:rPr lang="en-GB" dirty="0"/>
              <a:t>If an error has been observed, what is its frequency of occurrence?</a:t>
            </a:r>
          </a:p>
          <a:p>
            <a:pPr marL="158750" indent="0">
              <a:buNone/>
            </a:pPr>
            <a:endParaRPr lang="en-GB" dirty="0"/>
          </a:p>
          <a:p>
            <a:r>
              <a:rPr lang="en-GB" dirty="0"/>
              <a:t>If an error has </a:t>
            </a:r>
            <a:r>
              <a:rPr lang="en-GB" i="1" dirty="0"/>
              <a:t>not</a:t>
            </a:r>
            <a:r>
              <a:rPr lang="en-GB" dirty="0"/>
              <a:t> been observed, use a fitted distribution to assess an exceedance probability</a:t>
            </a:r>
          </a:p>
          <a:p>
            <a:endParaRPr lang="en-GB" dirty="0"/>
          </a:p>
          <a:p>
            <a:endParaRPr lang="en-GB" dirty="0"/>
          </a:p>
        </p:txBody>
      </p:sp>
      <p:sp>
        <p:nvSpPr>
          <p:cNvPr id="7" name="Oval 6"/>
          <p:cNvSpPr/>
          <p:nvPr/>
        </p:nvSpPr>
        <p:spPr>
          <a:xfrm>
            <a:off x="7308304" y="129462"/>
            <a:ext cx="1728192" cy="1224136"/>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Likelihood</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7838" y="4293096"/>
            <a:ext cx="6406530" cy="1695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9161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Assessing Low Criticality Service</a:t>
            </a:r>
          </a:p>
          <a:p>
            <a:pPr marL="0" marR="0" lvl="0" indent="0" algn="l" rtl="0">
              <a:lnSpc>
                <a:spcPct val="113379"/>
              </a:lnSpc>
              <a:spcBef>
                <a:spcPts val="0"/>
              </a:spcBef>
              <a:spcAft>
                <a:spcPts val="0"/>
              </a:spcAft>
              <a:buSzPct val="25000"/>
              <a:buNone/>
            </a:pPr>
            <a:endParaRPr lang="en-GB" sz="2900" b="1" i="1" u="none" strike="noStrike" cap="none" dirty="0">
              <a:solidFill>
                <a:schemeClr val="accent2"/>
              </a:solidFill>
              <a:latin typeface="Arial"/>
              <a:ea typeface="Arial"/>
              <a:cs typeface="Arial"/>
              <a:sym typeface="Arial"/>
            </a:endParaRPr>
          </a:p>
        </p:txBody>
      </p:sp>
      <p:sp>
        <p:nvSpPr>
          <p:cNvPr id="3" name="Text Placeholder 2"/>
          <p:cNvSpPr>
            <a:spLocks noGrp="1"/>
          </p:cNvSpPr>
          <p:nvPr>
            <p:ph type="body" idx="1"/>
          </p:nvPr>
        </p:nvSpPr>
        <p:spPr/>
        <p:txBody>
          <a:bodyPr/>
          <a:lstStyle/>
          <a:p>
            <a:r>
              <a:rPr lang="en-GB" i="1" dirty="0"/>
              <a:t>How can we be sure the simulation is correct?</a:t>
            </a:r>
          </a:p>
          <a:p>
            <a:pPr lvl="1"/>
            <a:r>
              <a:rPr lang="en-GB" i="1" dirty="0"/>
              <a:t>Simulation offers a route to fast, iterative, repeatable testing… provided the simulation is correct</a:t>
            </a:r>
          </a:p>
          <a:p>
            <a:endParaRPr lang="en-GB" dirty="0"/>
          </a:p>
          <a:p>
            <a:r>
              <a:rPr lang="en-GB" dirty="0"/>
              <a:t>Seeded and configured with real system parameters</a:t>
            </a:r>
          </a:p>
          <a:p>
            <a:pPr lvl="1"/>
            <a:r>
              <a:rPr lang="en-GB" dirty="0"/>
              <a:t>Real task attributes</a:t>
            </a:r>
          </a:p>
          <a:p>
            <a:pPr lvl="1"/>
            <a:r>
              <a:rPr lang="en-GB" dirty="0"/>
              <a:t>Execution times for tasks obtained through systematic testing</a:t>
            </a:r>
          </a:p>
          <a:p>
            <a:pPr lvl="1"/>
            <a:r>
              <a:rPr lang="en-GB" dirty="0"/>
              <a:t>Accurate model of the scheduler including overheads</a:t>
            </a:r>
          </a:p>
          <a:p>
            <a:pPr marL="158750" indent="0">
              <a:buNone/>
            </a:pPr>
            <a:endParaRPr lang="en-GB" dirty="0"/>
          </a:p>
          <a:p>
            <a:r>
              <a:rPr lang="en-GB" dirty="0"/>
              <a:t>As control system matures, the simulation is supplemented with, and reviewed against real test campaign data</a:t>
            </a:r>
          </a:p>
        </p:txBody>
      </p:sp>
      <p:sp>
        <p:nvSpPr>
          <p:cNvPr id="7" name="Oval 6"/>
          <p:cNvSpPr/>
          <p:nvPr/>
        </p:nvSpPr>
        <p:spPr>
          <a:xfrm>
            <a:off x="7308304" y="116632"/>
            <a:ext cx="1728192" cy="122413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Correctness</a:t>
            </a:r>
          </a:p>
        </p:txBody>
      </p:sp>
    </p:spTree>
    <p:extLst>
      <p:ext uri="{BB962C8B-B14F-4D97-AF65-F5344CB8AC3E}">
        <p14:creationId xmlns:p14="http://schemas.microsoft.com/office/powerpoint/2010/main" val="3929707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Assessing Low Criticality Service</a:t>
            </a:r>
          </a:p>
          <a:p>
            <a:pPr marL="0" marR="0" lvl="0" indent="0" algn="l" rtl="0">
              <a:lnSpc>
                <a:spcPct val="113379"/>
              </a:lnSpc>
              <a:spcBef>
                <a:spcPts val="0"/>
              </a:spcBef>
              <a:spcAft>
                <a:spcPts val="0"/>
              </a:spcAft>
              <a:buSzPct val="25000"/>
              <a:buNone/>
            </a:pPr>
            <a:endParaRPr lang="en-GB" sz="2900" b="1" i="1" u="none" strike="noStrike" cap="none" dirty="0">
              <a:solidFill>
                <a:schemeClr val="accent2"/>
              </a:solidFill>
              <a:latin typeface="Arial"/>
              <a:ea typeface="Arial"/>
              <a:cs typeface="Arial"/>
              <a:sym typeface="Arial"/>
            </a:endParaRPr>
          </a:p>
        </p:txBody>
      </p:sp>
      <p:sp>
        <p:nvSpPr>
          <p:cNvPr id="2" name="Text Placeholder 1"/>
          <p:cNvSpPr>
            <a:spLocks noGrp="1"/>
          </p:cNvSpPr>
          <p:nvPr>
            <p:ph type="body" idx="1"/>
          </p:nvPr>
        </p:nvSpPr>
        <p:spPr/>
        <p:txBody>
          <a:bodyPr/>
          <a:lstStyle/>
          <a:p>
            <a:r>
              <a:rPr lang="en-GB" dirty="0"/>
              <a:t>Are the results acceptable?</a:t>
            </a:r>
          </a:p>
          <a:p>
            <a:endParaRPr lang="en-GB" dirty="0"/>
          </a:p>
          <a:p>
            <a:r>
              <a:rPr lang="en-GB" dirty="0"/>
              <a:t>Our case study identified that 40% additional utilisation could be added to the process, which could be expected to complete its operation, without error, in 99.995% of cases</a:t>
            </a:r>
          </a:p>
          <a:p>
            <a:pPr lvl="1"/>
            <a:r>
              <a:rPr lang="en-GB" dirty="0"/>
              <a:t>But… that’s potentially 360 low DAL timing errors per hour…</a:t>
            </a:r>
          </a:p>
          <a:p>
            <a:endParaRPr lang="en-GB" dirty="0"/>
          </a:p>
          <a:p>
            <a:r>
              <a:rPr lang="en-GB" dirty="0"/>
              <a:t>Is this good enough…?</a:t>
            </a:r>
          </a:p>
          <a:p>
            <a:pPr lvl="1"/>
            <a:r>
              <a:rPr lang="en-GB" dirty="0"/>
              <a:t>Depends on the task’s system requirements</a:t>
            </a:r>
          </a:p>
          <a:p>
            <a:pPr lvl="1"/>
            <a:r>
              <a:rPr lang="en-GB" dirty="0"/>
              <a:t>If not, the system can be refined, with the simulation easily repeated. Hopefully, at an early point in the design lifecycle</a:t>
            </a:r>
          </a:p>
        </p:txBody>
      </p:sp>
      <p:sp>
        <p:nvSpPr>
          <p:cNvPr id="7" name="Oval 6"/>
          <p:cNvSpPr/>
          <p:nvPr/>
        </p:nvSpPr>
        <p:spPr>
          <a:xfrm>
            <a:off x="7308304" y="116632"/>
            <a:ext cx="1728000" cy="1224136"/>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Acceptability</a:t>
            </a:r>
          </a:p>
        </p:txBody>
      </p:sp>
    </p:spTree>
    <p:extLst>
      <p:ext uri="{BB962C8B-B14F-4D97-AF65-F5344CB8AC3E}">
        <p14:creationId xmlns:p14="http://schemas.microsoft.com/office/powerpoint/2010/main" val="2586961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Conclusions</a:t>
            </a:r>
            <a:endParaRPr lang="en-GB" sz="2900" b="1" i="1" u="none" strike="noStrike" cap="none" dirty="0">
              <a:solidFill>
                <a:schemeClr val="accent2"/>
              </a:solidFill>
              <a:latin typeface="Arial"/>
              <a:ea typeface="Arial"/>
              <a:cs typeface="Arial"/>
              <a:sym typeface="Arial"/>
            </a:endParaRPr>
          </a:p>
        </p:txBody>
      </p:sp>
      <p:sp>
        <p:nvSpPr>
          <p:cNvPr id="2" name="Text Placeholder 1"/>
          <p:cNvSpPr>
            <a:spLocks noGrp="1"/>
          </p:cNvSpPr>
          <p:nvPr>
            <p:ph type="body" idx="1"/>
          </p:nvPr>
        </p:nvSpPr>
        <p:spPr>
          <a:xfrm>
            <a:off x="311700" y="975167"/>
            <a:ext cx="8520600" cy="5116666"/>
          </a:xfrm>
        </p:spPr>
        <p:txBody>
          <a:bodyPr/>
          <a:lstStyle/>
          <a:p>
            <a:r>
              <a:rPr lang="en-GB" dirty="0"/>
              <a:t>The potential for utilising mixed criticality scheduling techniques is high</a:t>
            </a:r>
          </a:p>
          <a:p>
            <a:pPr lvl="1"/>
            <a:r>
              <a:rPr lang="en-GB" dirty="0"/>
              <a:t>Cost and flexibility</a:t>
            </a:r>
          </a:p>
          <a:p>
            <a:pPr lvl="1"/>
            <a:endParaRPr lang="en-GB" dirty="0"/>
          </a:p>
          <a:p>
            <a:r>
              <a:rPr lang="en-GB" dirty="0"/>
              <a:t>However, the academic literature (to our knowledge) does not presently offer ways to quantify, or prove, the service afforded to low DAL, or robust, tasks.</a:t>
            </a:r>
          </a:p>
          <a:p>
            <a:endParaRPr lang="en-GB" dirty="0"/>
          </a:p>
          <a:p>
            <a:r>
              <a:rPr lang="en-GB" dirty="0"/>
              <a:t>This paper has integrated a robust mixed criticality scheduler with a real industrial control system, presenting real world results</a:t>
            </a:r>
          </a:p>
          <a:p>
            <a:endParaRPr lang="en-GB" dirty="0"/>
          </a:p>
          <a:p>
            <a:r>
              <a:rPr lang="en-GB" dirty="0"/>
              <a:t>The paper suggested an approach that could be used to allow a system integrator to gain confidence</a:t>
            </a:r>
          </a:p>
          <a:p>
            <a:endParaRPr lang="en-GB" dirty="0"/>
          </a:p>
          <a:p>
            <a:endParaRPr lang="en-GB" dirty="0"/>
          </a:p>
        </p:txBody>
      </p:sp>
    </p:spTree>
    <p:extLst>
      <p:ext uri="{BB962C8B-B14F-4D97-AF65-F5344CB8AC3E}">
        <p14:creationId xmlns:p14="http://schemas.microsoft.com/office/powerpoint/2010/main" val="2225401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11700" y="211567"/>
            <a:ext cx="8520600" cy="763500"/>
          </a:xfrm>
          <a:prstGeom prst="rect">
            <a:avLst/>
          </a:prstGeom>
          <a:noFill/>
          <a:ln>
            <a:noFill/>
          </a:ln>
        </p:spPr>
        <p:txBody>
          <a:bodyPr wrap="square" lIns="91425" tIns="91425" rIns="91425" bIns="91425" anchor="t" anchorCtr="0">
            <a:noAutofit/>
          </a:bodyPr>
          <a:lstStyle/>
          <a:p>
            <a:pPr marL="0" marR="0" lvl="0" indent="-184150" algn="l" rtl="0">
              <a:lnSpc>
                <a:spcPct val="113379"/>
              </a:lnSpc>
              <a:spcBef>
                <a:spcPts val="0"/>
              </a:spcBef>
              <a:spcAft>
                <a:spcPts val="0"/>
              </a:spcAft>
              <a:buClr>
                <a:schemeClr val="accent2"/>
              </a:buClr>
              <a:buSzPct val="100000"/>
              <a:buFont typeface="Arial"/>
              <a:buNone/>
            </a:pPr>
            <a:r>
              <a:rPr lang="en-GB" sz="2900" b="1" i="0" u="none" strike="noStrike" cap="none">
                <a:solidFill>
                  <a:schemeClr val="accent2"/>
                </a:solidFill>
                <a:latin typeface="Arial"/>
                <a:ea typeface="Arial"/>
                <a:cs typeface="Arial"/>
                <a:sym typeface="Arial"/>
              </a:rPr>
              <a:t>Introduction</a:t>
            </a:r>
          </a:p>
        </p:txBody>
      </p:sp>
      <p:sp>
        <p:nvSpPr>
          <p:cNvPr id="136" name="Shape 136"/>
          <p:cNvSpPr txBox="1">
            <a:spLocks noGrp="1"/>
          </p:cNvSpPr>
          <p:nvPr>
            <p:ph type="body" idx="1"/>
          </p:nvPr>
        </p:nvSpPr>
        <p:spPr>
          <a:xfrm>
            <a:off x="311700" y="971758"/>
            <a:ext cx="8207700" cy="4555200"/>
          </a:xfrm>
          <a:prstGeom prst="rect">
            <a:avLst/>
          </a:prstGeom>
          <a:noFill/>
          <a:ln>
            <a:noFill/>
          </a:ln>
        </p:spPr>
        <p:txBody>
          <a:bodyPr wrap="square" lIns="91425" tIns="91425" rIns="91425" bIns="91425" anchor="t" anchorCtr="0">
            <a:noAutofit/>
          </a:bodyPr>
          <a:lstStyle/>
          <a:p>
            <a:pPr marL="457200" marR="0" lvl="0" indent="-342900" algn="l" rtl="0">
              <a:spcBef>
                <a:spcPts val="0"/>
              </a:spcBef>
              <a:spcAft>
                <a:spcPts val="0"/>
              </a:spcAft>
              <a:buClr>
                <a:schemeClr val="dk2"/>
              </a:buClr>
              <a:buSzPct val="100000"/>
              <a:buFont typeface="Arial"/>
              <a:buChar char="•"/>
            </a:pPr>
            <a:r>
              <a:rPr lang="en-GB" sz="2000" b="0" i="0" u="none" strike="noStrike" cap="none" dirty="0">
                <a:solidFill>
                  <a:schemeClr val="dk2"/>
                </a:solidFill>
                <a:latin typeface="Arial"/>
                <a:ea typeface="Arial"/>
                <a:cs typeface="Arial"/>
                <a:sym typeface="Arial"/>
              </a:rPr>
              <a:t>Rolls-Royce Control Systems develop DO-178C DAL A, C and E software to </a:t>
            </a:r>
            <a:r>
              <a:rPr lang="en-GB" sz="2000" b="0" i="1" u="none" strike="noStrike" cap="none" dirty="0">
                <a:solidFill>
                  <a:schemeClr val="dk2"/>
                </a:solidFill>
                <a:latin typeface="Arial"/>
                <a:ea typeface="Arial"/>
                <a:cs typeface="Arial"/>
                <a:sym typeface="Arial"/>
              </a:rPr>
              <a:t>control</a:t>
            </a:r>
            <a:r>
              <a:rPr lang="en-GB" sz="2000" b="0" i="0" u="none" strike="noStrike" cap="none" dirty="0">
                <a:solidFill>
                  <a:schemeClr val="dk2"/>
                </a:solidFill>
                <a:latin typeface="Arial"/>
                <a:ea typeface="Arial"/>
                <a:cs typeface="Arial"/>
                <a:sym typeface="Arial"/>
              </a:rPr>
              <a:t> (DAL A) and </a:t>
            </a:r>
            <a:r>
              <a:rPr lang="en-GB" sz="2000" b="0" i="1" u="none" strike="noStrike" cap="none" dirty="0">
                <a:solidFill>
                  <a:schemeClr val="dk2"/>
                </a:solidFill>
                <a:latin typeface="Arial"/>
                <a:ea typeface="Arial"/>
                <a:cs typeface="Arial"/>
                <a:sym typeface="Arial"/>
              </a:rPr>
              <a:t>monitor</a:t>
            </a:r>
            <a:r>
              <a:rPr lang="en-GB" sz="2000" b="0" i="0" u="none" strike="noStrike" cap="none" dirty="0">
                <a:solidFill>
                  <a:schemeClr val="dk2"/>
                </a:solidFill>
                <a:latin typeface="Arial"/>
                <a:ea typeface="Arial"/>
                <a:cs typeface="Arial"/>
                <a:sym typeface="Arial"/>
              </a:rPr>
              <a:t> (DAL C/E) Rolls-Royce aircraft engines.</a:t>
            </a:r>
          </a:p>
          <a:p>
            <a:pPr marL="831850" marR="0" lvl="1" indent="-349250" algn="l" rtl="0">
              <a:spcBef>
                <a:spcPts val="0"/>
              </a:spcBef>
              <a:spcAft>
                <a:spcPts val="0"/>
              </a:spcAft>
              <a:buClr>
                <a:schemeClr val="dk2"/>
              </a:buClr>
              <a:buSzPct val="100000"/>
              <a:buFont typeface="Merriweather Sans"/>
              <a:buChar char="-"/>
            </a:pPr>
            <a:r>
              <a:rPr lang="en-GB" sz="2000" b="0" i="0" u="none" strike="noStrike" cap="none" dirty="0">
                <a:solidFill>
                  <a:schemeClr val="dk2"/>
                </a:solidFill>
                <a:latin typeface="Arial"/>
                <a:ea typeface="Arial"/>
                <a:cs typeface="Arial"/>
                <a:sym typeface="Arial"/>
              </a:rPr>
              <a:t>All on single core processor devices</a:t>
            </a:r>
          </a:p>
          <a:p>
            <a:pPr marL="457200" marR="0" lvl="0" indent="-342900" algn="l" rtl="0">
              <a:spcBef>
                <a:spcPts val="0"/>
              </a:spcBef>
              <a:spcAft>
                <a:spcPts val="0"/>
              </a:spcAft>
              <a:buClr>
                <a:schemeClr val="dk2"/>
              </a:buClr>
              <a:buSzPct val="100000"/>
              <a:buFont typeface="Arial"/>
              <a:buNone/>
            </a:pPr>
            <a:endParaRPr sz="2000" b="0" i="0" u="none" strike="noStrike" cap="none" dirty="0">
              <a:solidFill>
                <a:schemeClr val="dk2"/>
              </a:solidFill>
              <a:latin typeface="Arial"/>
              <a:ea typeface="Arial"/>
              <a:cs typeface="Arial"/>
              <a:sym typeface="Arial"/>
            </a:endParaRPr>
          </a:p>
          <a:p>
            <a:pPr marL="457200" marR="0" lvl="0" indent="-342900" algn="l" rtl="0">
              <a:spcBef>
                <a:spcPts val="0"/>
              </a:spcBef>
              <a:spcAft>
                <a:spcPts val="0"/>
              </a:spcAft>
              <a:buClr>
                <a:schemeClr val="dk2"/>
              </a:buClr>
              <a:buSzPct val="100000"/>
              <a:buFont typeface="Arial"/>
              <a:buChar char="•"/>
            </a:pPr>
            <a:r>
              <a:rPr lang="en-GB" sz="2000" b="0" i="0" u="none" strike="noStrike" cap="none" dirty="0">
                <a:solidFill>
                  <a:schemeClr val="dk2"/>
                </a:solidFill>
                <a:latin typeface="Arial"/>
                <a:ea typeface="Arial"/>
                <a:cs typeface="Arial"/>
                <a:sym typeface="Arial"/>
              </a:rPr>
              <a:t>Rolls-Royce has had a close collaborative relationship with the University of York for the last 25 years</a:t>
            </a:r>
          </a:p>
          <a:p>
            <a:pPr marL="831850" marR="0" lvl="1" indent="-349250" algn="l" rtl="0">
              <a:spcBef>
                <a:spcPts val="0"/>
              </a:spcBef>
              <a:spcAft>
                <a:spcPts val="0"/>
              </a:spcAft>
              <a:buClr>
                <a:schemeClr val="dk2"/>
              </a:buClr>
              <a:buSzPct val="100000"/>
              <a:buFont typeface="Merriweather Sans"/>
              <a:buChar char="-"/>
            </a:pPr>
            <a:r>
              <a:rPr lang="en-GB" sz="2000" b="0" i="0" u="none" strike="noStrike" cap="none" dirty="0">
                <a:solidFill>
                  <a:schemeClr val="dk2"/>
                </a:solidFill>
                <a:latin typeface="Arial"/>
                <a:ea typeface="Arial"/>
                <a:cs typeface="Arial"/>
                <a:sym typeface="Arial"/>
              </a:rPr>
              <a:t>Most recently in the SECT-AIR and ENCASE joint research programs</a:t>
            </a:r>
          </a:p>
          <a:p>
            <a:pPr marL="457200" marR="0" lvl="0" indent="-342900" algn="l" rtl="0">
              <a:spcBef>
                <a:spcPts val="0"/>
              </a:spcBef>
              <a:spcAft>
                <a:spcPts val="0"/>
              </a:spcAft>
              <a:buClr>
                <a:schemeClr val="dk2"/>
              </a:buClr>
              <a:buSzPct val="100000"/>
              <a:buFont typeface="Arial"/>
              <a:buNone/>
            </a:pPr>
            <a:endParaRPr sz="2000" b="0" i="1" u="none" strike="noStrike" cap="none" dirty="0">
              <a:solidFill>
                <a:schemeClr val="dk2"/>
              </a:solidFill>
              <a:latin typeface="Arial"/>
              <a:ea typeface="Arial"/>
              <a:cs typeface="Arial"/>
              <a:sym typeface="Arial"/>
            </a:endParaRPr>
          </a:p>
          <a:p>
            <a:pPr marL="457200" marR="0" lvl="0" indent="-342900" algn="l" rtl="0">
              <a:spcBef>
                <a:spcPts val="0"/>
              </a:spcBef>
              <a:spcAft>
                <a:spcPts val="0"/>
              </a:spcAft>
              <a:buClr>
                <a:schemeClr val="dk2"/>
              </a:buClr>
              <a:buSzPct val="100000"/>
              <a:buFont typeface="Arial"/>
              <a:buNone/>
            </a:pPr>
            <a:endParaRPr sz="2000" b="0" i="1" u="none" strike="noStrike" cap="none" dirty="0">
              <a:solidFill>
                <a:schemeClr val="dk2"/>
              </a:solidFill>
              <a:latin typeface="Arial"/>
              <a:ea typeface="Arial"/>
              <a:cs typeface="Arial"/>
              <a:sym typeface="Arial"/>
            </a:endParaRPr>
          </a:p>
        </p:txBody>
      </p:sp>
      <p:pic>
        <p:nvPicPr>
          <p:cNvPr id="137" name="Shape 137"/>
          <p:cNvPicPr preferRelativeResize="0"/>
          <p:nvPr/>
        </p:nvPicPr>
        <p:blipFill rotWithShape="1">
          <a:blip r:embed="rId3">
            <a:alphaModFix/>
          </a:blip>
          <a:srcRect/>
          <a:stretch/>
        </p:blipFill>
        <p:spPr>
          <a:xfrm>
            <a:off x="-26930" y="3933056"/>
            <a:ext cx="4479459" cy="2672501"/>
          </a:xfrm>
          <a:prstGeom prst="rect">
            <a:avLst/>
          </a:prstGeom>
          <a:noFill/>
          <a:ln>
            <a:noFill/>
          </a:ln>
        </p:spPr>
      </p:pic>
      <p:pic>
        <p:nvPicPr>
          <p:cNvPr id="138" name="Shape 138" descr="C:\Users\ste177\Downloads\CDS000122.jpg"/>
          <p:cNvPicPr preferRelativeResize="0"/>
          <p:nvPr/>
        </p:nvPicPr>
        <p:blipFill rotWithShape="1">
          <a:blip r:embed="rId4">
            <a:alphaModFix/>
          </a:blip>
          <a:srcRect t="24641" b="5191"/>
          <a:stretch/>
        </p:blipFill>
        <p:spPr>
          <a:xfrm>
            <a:off x="5065056" y="4221088"/>
            <a:ext cx="3045942" cy="141774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211567"/>
            <a:ext cx="8520600" cy="763500"/>
          </a:xfrm>
          <a:prstGeom prst="rect">
            <a:avLst/>
          </a:prstGeom>
          <a:noFill/>
          <a:ln>
            <a:noFill/>
          </a:ln>
        </p:spPr>
        <p:txBody>
          <a:bodyPr wrap="square" lIns="91425" tIns="91425" rIns="91425" bIns="91425" anchor="t" anchorCtr="0">
            <a:noAutofit/>
          </a:bodyPr>
          <a:lstStyle/>
          <a:p>
            <a:pPr marL="0" marR="0" lvl="0" indent="-184150" algn="l" rtl="0">
              <a:lnSpc>
                <a:spcPct val="113379"/>
              </a:lnSpc>
              <a:spcBef>
                <a:spcPts val="0"/>
              </a:spcBef>
              <a:spcAft>
                <a:spcPts val="0"/>
              </a:spcAft>
              <a:buClr>
                <a:schemeClr val="accent2"/>
              </a:buClr>
              <a:buSzPct val="100000"/>
              <a:buFont typeface="Arial"/>
              <a:buNone/>
            </a:pPr>
            <a:r>
              <a:rPr lang="en-GB" sz="2900" b="1" i="0" u="none" strike="noStrike" cap="none" dirty="0">
                <a:solidFill>
                  <a:schemeClr val="accent2"/>
                </a:solidFill>
                <a:latin typeface="Arial"/>
                <a:ea typeface="Arial"/>
                <a:cs typeface="Arial"/>
                <a:sym typeface="Arial"/>
              </a:rPr>
              <a:t>Why is Mixed Criticality Appealing?</a:t>
            </a:r>
          </a:p>
        </p:txBody>
      </p:sp>
      <p:sp>
        <p:nvSpPr>
          <p:cNvPr id="187" name="Shape 187"/>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rmAutofit fontScale="92500" lnSpcReduction="10000"/>
          </a:bodyPr>
          <a:lstStyle/>
          <a:p>
            <a:pPr marL="539750" lvl="0" indent="-323850">
              <a:buClr>
                <a:schemeClr val="dk1"/>
              </a:buClr>
            </a:pPr>
            <a:r>
              <a:rPr lang="en-GB" sz="2000" dirty="0">
                <a:solidFill>
                  <a:schemeClr val="dk1"/>
                </a:solidFill>
              </a:rPr>
              <a:t>WCET processes are pessimistic, </a:t>
            </a:r>
            <a:r>
              <a:rPr lang="en-GB" sz="2000" i="1" dirty="0">
                <a:solidFill>
                  <a:schemeClr val="dk1"/>
                </a:solidFill>
              </a:rPr>
              <a:t>but we would struggle to prove this to a certification authority</a:t>
            </a:r>
            <a:endParaRPr lang="en-GB" sz="2000" dirty="0">
              <a:solidFill>
                <a:schemeClr val="dk1"/>
              </a:solidFill>
            </a:endParaRPr>
          </a:p>
          <a:p>
            <a:pPr marL="914400" lvl="1" indent="-317500">
              <a:buClr>
                <a:schemeClr val="dk1"/>
              </a:buClr>
            </a:pPr>
            <a:r>
              <a:rPr lang="en-GB" sz="2000" dirty="0">
                <a:solidFill>
                  <a:schemeClr val="dk1"/>
                </a:solidFill>
              </a:rPr>
              <a:t>Can we better use this ‘spare’ utilisation?</a:t>
            </a:r>
          </a:p>
          <a:p>
            <a:pPr marL="539750" lvl="0" indent="-323850">
              <a:buClr>
                <a:schemeClr val="dk1"/>
              </a:buClr>
            </a:pPr>
            <a:endParaRPr lang="en-GB" sz="2000" dirty="0">
              <a:solidFill>
                <a:schemeClr val="dk1"/>
              </a:solidFill>
            </a:endParaRPr>
          </a:p>
          <a:p>
            <a:pPr marL="539750" lvl="0" indent="-323850">
              <a:buClr>
                <a:schemeClr val="dk1"/>
              </a:buClr>
            </a:pPr>
            <a:r>
              <a:rPr lang="en-GB" sz="2000" dirty="0">
                <a:solidFill>
                  <a:schemeClr val="dk1"/>
                </a:solidFill>
              </a:rPr>
              <a:t>Mixed Criticality Scheduling allows low criticality tasks to execute on the same target hardware as high criticality tasks</a:t>
            </a:r>
          </a:p>
          <a:p>
            <a:pPr marL="914400" lvl="1" indent="-317500">
              <a:buClr>
                <a:schemeClr val="dk1"/>
              </a:buClr>
            </a:pPr>
            <a:r>
              <a:rPr lang="en-GB" sz="2000" dirty="0">
                <a:solidFill>
                  <a:schemeClr val="dk1"/>
                </a:solidFill>
              </a:rPr>
              <a:t>Allowing low criticality tasks to have deadlines, periods and timing requirements</a:t>
            </a:r>
          </a:p>
          <a:p>
            <a:pPr marL="914400" lvl="1" indent="-317500">
              <a:buClr>
                <a:schemeClr val="dk1"/>
              </a:buClr>
            </a:pPr>
            <a:r>
              <a:rPr lang="en-GB" sz="2000" dirty="0">
                <a:solidFill>
                  <a:schemeClr val="dk1"/>
                </a:solidFill>
              </a:rPr>
              <a:t>Giving a good balance between safety, flexibility and maximising utilisation</a:t>
            </a:r>
          </a:p>
          <a:p>
            <a:pPr marL="914400" lvl="1" indent="-317500">
              <a:buNone/>
            </a:pPr>
            <a:endParaRPr lang="en-GB" sz="2000" dirty="0">
              <a:solidFill>
                <a:schemeClr val="dk1"/>
              </a:solidFill>
            </a:endParaRPr>
          </a:p>
          <a:p>
            <a:pPr marL="539750" lvl="0" indent="-323850">
              <a:buClr>
                <a:schemeClr val="dk1"/>
              </a:buClr>
            </a:pPr>
            <a:r>
              <a:rPr lang="en-GB" sz="2000" dirty="0">
                <a:solidFill>
                  <a:schemeClr val="dk1"/>
                </a:solidFill>
              </a:rPr>
              <a:t>Additionally we have a number of tasks we would consider to be high criticality however we can afford for them to be disabled for short periods of time. </a:t>
            </a:r>
          </a:p>
          <a:p>
            <a:pPr marL="914400" lvl="1" indent="-317500">
              <a:buClr>
                <a:schemeClr val="dk1"/>
              </a:buClr>
            </a:pPr>
            <a:r>
              <a:rPr lang="en-GB" sz="2000" dirty="0">
                <a:solidFill>
                  <a:schemeClr val="dk1"/>
                </a:solidFill>
              </a:rPr>
              <a:t>For instance recording error logs in non-volatile memory, a time consuming but still important process.</a:t>
            </a:r>
          </a:p>
          <a:p>
            <a:pPr marL="539750" lvl="0" indent="-323850">
              <a:buNone/>
            </a:pPr>
            <a:endParaRPr lang="en-GB" sz="2000" dirty="0"/>
          </a:p>
          <a:p>
            <a:pPr marL="539750" lvl="0" indent="-323850"/>
            <a:r>
              <a:rPr lang="en-GB" sz="2000" dirty="0"/>
              <a:t>Principal benefits – Cost </a:t>
            </a:r>
            <a:r>
              <a:rPr lang="en-GB" sz="2000" i="1" dirty="0"/>
              <a:t>&amp; Flexibility.</a:t>
            </a:r>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211567"/>
            <a:ext cx="8520600" cy="763500"/>
          </a:xfrm>
          <a:prstGeom prst="rect">
            <a:avLst/>
          </a:prstGeom>
          <a:noFill/>
          <a:ln>
            <a:noFill/>
          </a:ln>
        </p:spPr>
        <p:txBody>
          <a:bodyPr wrap="square" lIns="91425" tIns="91425" rIns="91425" bIns="91425" anchor="t" anchorCtr="0">
            <a:noAutofit/>
          </a:bodyPr>
          <a:lstStyle/>
          <a:p>
            <a:pPr marL="0" marR="0" lvl="0" indent="-184150" algn="l" rtl="0">
              <a:lnSpc>
                <a:spcPct val="113379"/>
              </a:lnSpc>
              <a:spcBef>
                <a:spcPts val="0"/>
              </a:spcBef>
              <a:spcAft>
                <a:spcPts val="0"/>
              </a:spcAft>
              <a:buClr>
                <a:schemeClr val="accent2"/>
              </a:buClr>
              <a:buSzPct val="100000"/>
              <a:buFont typeface="Arial"/>
              <a:buNone/>
            </a:pPr>
            <a:r>
              <a:rPr lang="en-GB" sz="2900" b="1" i="0" u="none" strike="noStrike" cap="none" dirty="0">
                <a:solidFill>
                  <a:schemeClr val="accent2"/>
                </a:solidFill>
                <a:latin typeface="Arial"/>
                <a:ea typeface="Arial"/>
                <a:cs typeface="Arial"/>
                <a:sym typeface="Arial"/>
              </a:rPr>
              <a:t>The Vestal Model</a:t>
            </a:r>
          </a:p>
        </p:txBody>
      </p:sp>
      <p:sp>
        <p:nvSpPr>
          <p:cNvPr id="187" name="Shape 187"/>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Autofit/>
          </a:bodyPr>
          <a:lstStyle/>
          <a:p>
            <a:pPr marL="539750" lvl="0" indent="-323850">
              <a:buClr>
                <a:schemeClr val="dk1"/>
              </a:buClr>
            </a:pPr>
            <a:r>
              <a:rPr lang="en-GB" sz="2000" b="0" i="0" u="none" strike="noStrike" cap="none" dirty="0">
                <a:solidFill>
                  <a:schemeClr val="dk1"/>
                </a:solidFill>
                <a:latin typeface="Arial"/>
                <a:ea typeface="Arial"/>
                <a:cs typeface="Arial"/>
                <a:sym typeface="Arial"/>
              </a:rPr>
              <a:t>Introduces the notion that confidence in a software task’s WCET – C – is proportional to its criticality</a:t>
            </a:r>
          </a:p>
          <a:p>
            <a:pPr marL="914400" lvl="1" indent="-323850">
              <a:buClr>
                <a:schemeClr val="dk1"/>
              </a:buClr>
            </a:pPr>
            <a:endParaRPr lang="en-GB" sz="2000" dirty="0">
              <a:solidFill>
                <a:schemeClr val="dk1"/>
              </a:solidFill>
            </a:endParaRPr>
          </a:p>
          <a:p>
            <a:pPr marL="914400" lvl="1" indent="-323850">
              <a:buClr>
                <a:schemeClr val="dk1"/>
              </a:buClr>
            </a:pPr>
            <a:r>
              <a:rPr lang="en-GB" sz="2000" dirty="0">
                <a:solidFill>
                  <a:schemeClr val="dk1"/>
                </a:solidFill>
              </a:rPr>
              <a:t>Higher criticality. Higher analysis effort. More pessimistic WCET</a:t>
            </a:r>
          </a:p>
          <a:p>
            <a:pPr marL="914400" lvl="1" indent="-323850">
              <a:buClr>
                <a:schemeClr val="dk1"/>
              </a:buClr>
            </a:pPr>
            <a:endParaRPr lang="en-GB" sz="2000" b="0" i="0" u="none" strike="noStrike" cap="none" dirty="0">
              <a:solidFill>
                <a:schemeClr val="dk1"/>
              </a:solidFill>
              <a:latin typeface="Arial"/>
              <a:ea typeface="Arial"/>
              <a:cs typeface="Arial"/>
              <a:sym typeface="Arial"/>
            </a:endParaRPr>
          </a:p>
          <a:p>
            <a:pPr marL="914400" lvl="1" indent="-323850">
              <a:buClr>
                <a:schemeClr val="dk1"/>
              </a:buClr>
            </a:pPr>
            <a:r>
              <a:rPr lang="en-GB" sz="2000" dirty="0">
                <a:solidFill>
                  <a:schemeClr val="dk1"/>
                </a:solidFill>
              </a:rPr>
              <a:t>C</a:t>
            </a:r>
            <a:r>
              <a:rPr lang="en-GB" sz="2000" baseline="-25000" dirty="0">
                <a:solidFill>
                  <a:schemeClr val="dk1"/>
                </a:solidFill>
              </a:rPr>
              <a:t>A </a:t>
            </a:r>
            <a:r>
              <a:rPr lang="en-GB" sz="2000" dirty="0">
                <a:solidFill>
                  <a:schemeClr val="dk1"/>
                </a:solidFill>
              </a:rPr>
              <a:t>≥</a:t>
            </a:r>
            <a:r>
              <a:rPr lang="en-GB" sz="2000" baseline="-25000" dirty="0">
                <a:solidFill>
                  <a:schemeClr val="dk1"/>
                </a:solidFill>
              </a:rPr>
              <a:t> </a:t>
            </a:r>
            <a:r>
              <a:rPr lang="en-GB" sz="2000" dirty="0">
                <a:solidFill>
                  <a:schemeClr val="dk1"/>
                </a:solidFill>
              </a:rPr>
              <a:t>C</a:t>
            </a:r>
            <a:r>
              <a:rPr lang="en-GB" sz="2000" baseline="-25000" dirty="0">
                <a:solidFill>
                  <a:schemeClr val="dk1"/>
                </a:solidFill>
              </a:rPr>
              <a:t>B </a:t>
            </a:r>
            <a:r>
              <a:rPr lang="en-GB" sz="2000" dirty="0">
                <a:solidFill>
                  <a:schemeClr val="dk1"/>
                </a:solidFill>
              </a:rPr>
              <a:t>≥</a:t>
            </a:r>
            <a:r>
              <a:rPr lang="en-GB" sz="2000" baseline="-25000" dirty="0">
                <a:solidFill>
                  <a:schemeClr val="dk1"/>
                </a:solidFill>
              </a:rPr>
              <a:t> </a:t>
            </a:r>
            <a:r>
              <a:rPr lang="en-GB" sz="2000" dirty="0">
                <a:solidFill>
                  <a:schemeClr val="dk1"/>
                </a:solidFill>
              </a:rPr>
              <a:t>C</a:t>
            </a:r>
            <a:r>
              <a:rPr lang="en-GB" sz="2000" baseline="-25000" dirty="0">
                <a:solidFill>
                  <a:schemeClr val="dk1"/>
                </a:solidFill>
              </a:rPr>
              <a:t>C </a:t>
            </a:r>
            <a:r>
              <a:rPr lang="en-GB" sz="2000" dirty="0">
                <a:solidFill>
                  <a:schemeClr val="dk1"/>
                </a:solidFill>
              </a:rPr>
              <a:t>≥ C</a:t>
            </a:r>
            <a:r>
              <a:rPr lang="en-GB" sz="2000" baseline="-25000" dirty="0">
                <a:solidFill>
                  <a:schemeClr val="dk1"/>
                </a:solidFill>
              </a:rPr>
              <a:t>D </a:t>
            </a:r>
            <a:r>
              <a:rPr lang="en-GB" sz="2000" dirty="0">
                <a:solidFill>
                  <a:schemeClr val="dk1"/>
                </a:solidFill>
              </a:rPr>
              <a:t>≥ C</a:t>
            </a:r>
            <a:r>
              <a:rPr lang="en-GB" sz="2000" baseline="-25000" dirty="0">
                <a:solidFill>
                  <a:schemeClr val="dk1"/>
                </a:solidFill>
              </a:rPr>
              <a:t>E</a:t>
            </a:r>
          </a:p>
          <a:p>
            <a:pPr marL="215900" indent="0">
              <a:buClr>
                <a:schemeClr val="dk1"/>
              </a:buClr>
              <a:buNone/>
            </a:pPr>
            <a:endParaRPr lang="en-GB" sz="2000" dirty="0">
              <a:solidFill>
                <a:schemeClr val="dk1"/>
              </a:solidFill>
            </a:endParaRPr>
          </a:p>
          <a:p>
            <a:pPr marL="539750" indent="-323850">
              <a:buClr>
                <a:schemeClr val="dk1"/>
              </a:buClr>
            </a:pPr>
            <a:endParaRPr lang="en-GB" sz="2000" baseline="-25000" dirty="0">
              <a:solidFill>
                <a:schemeClr val="dk1"/>
              </a:solidFill>
            </a:endParaRPr>
          </a:p>
          <a:p>
            <a:pPr marL="539750" indent="-323850">
              <a:buClr>
                <a:schemeClr val="dk1"/>
              </a:buClr>
            </a:pPr>
            <a:r>
              <a:rPr lang="en-GB" sz="2000" dirty="0">
                <a:solidFill>
                  <a:schemeClr val="dk1"/>
                </a:solidFill>
              </a:rPr>
              <a:t>Focusing on a dual criticality system…academic works and models that build off Vestal’s seminal work essentially treat each task as having a WCET for each criticality</a:t>
            </a:r>
          </a:p>
          <a:p>
            <a:pPr marL="914400" lvl="1" indent="-323850">
              <a:buClr>
                <a:schemeClr val="dk1"/>
              </a:buClr>
            </a:pPr>
            <a:r>
              <a:rPr lang="en-GB" sz="2000" dirty="0">
                <a:solidFill>
                  <a:schemeClr val="dk1"/>
                </a:solidFill>
              </a:rPr>
              <a:t>High DAL tasks =&gt; </a:t>
            </a:r>
            <a:r>
              <a:rPr lang="en-GB" sz="2000" baseline="-25000" dirty="0">
                <a:solidFill>
                  <a:schemeClr val="dk1"/>
                </a:solidFill>
              </a:rPr>
              <a:t> </a:t>
            </a:r>
            <a:r>
              <a:rPr lang="en-GB" sz="2000" dirty="0">
                <a:solidFill>
                  <a:schemeClr val="dk1"/>
                </a:solidFill>
              </a:rPr>
              <a:t>C</a:t>
            </a:r>
            <a:r>
              <a:rPr lang="en-GB" sz="2000" baseline="-25000" dirty="0">
                <a:solidFill>
                  <a:schemeClr val="dk1"/>
                </a:solidFill>
              </a:rPr>
              <a:t>HI  </a:t>
            </a:r>
            <a:r>
              <a:rPr lang="en-GB" sz="2000" dirty="0">
                <a:solidFill>
                  <a:schemeClr val="dk1"/>
                </a:solidFill>
              </a:rPr>
              <a:t>and</a:t>
            </a:r>
            <a:r>
              <a:rPr lang="en-GB" sz="2000" baseline="-25000" dirty="0">
                <a:solidFill>
                  <a:schemeClr val="dk1"/>
                </a:solidFill>
              </a:rPr>
              <a:t> </a:t>
            </a:r>
            <a:r>
              <a:rPr lang="en-GB" sz="2000" dirty="0">
                <a:solidFill>
                  <a:schemeClr val="dk1"/>
                </a:solidFill>
              </a:rPr>
              <a:t>C</a:t>
            </a:r>
            <a:r>
              <a:rPr lang="en-GB" sz="2000" baseline="-25000" dirty="0">
                <a:solidFill>
                  <a:schemeClr val="dk1"/>
                </a:solidFill>
              </a:rPr>
              <a:t>LO </a:t>
            </a:r>
            <a:endParaRPr lang="en-GB" sz="2000" dirty="0">
              <a:solidFill>
                <a:schemeClr val="dk1"/>
              </a:solidFill>
            </a:endParaRPr>
          </a:p>
          <a:p>
            <a:pPr marL="914400" lvl="1" indent="-323850">
              <a:buClr>
                <a:schemeClr val="dk1"/>
              </a:buClr>
            </a:pPr>
            <a:r>
              <a:rPr lang="en-GB" sz="2000" dirty="0">
                <a:solidFill>
                  <a:schemeClr val="dk1"/>
                </a:solidFill>
              </a:rPr>
              <a:t>Low DAL tasks =&gt; </a:t>
            </a:r>
            <a:r>
              <a:rPr lang="en-GB" sz="2000" baseline="-25000" dirty="0">
                <a:solidFill>
                  <a:schemeClr val="dk1"/>
                </a:solidFill>
              </a:rPr>
              <a:t> </a:t>
            </a:r>
            <a:r>
              <a:rPr lang="en-GB" sz="2000" dirty="0">
                <a:solidFill>
                  <a:schemeClr val="dk1"/>
                </a:solidFill>
              </a:rPr>
              <a:t>C</a:t>
            </a:r>
            <a:r>
              <a:rPr lang="en-GB" sz="2000" baseline="-25000" dirty="0">
                <a:solidFill>
                  <a:schemeClr val="dk1"/>
                </a:solidFill>
              </a:rPr>
              <a:t>LO </a:t>
            </a:r>
          </a:p>
          <a:p>
            <a:pPr marL="539750" indent="-323850">
              <a:buClr>
                <a:schemeClr val="dk1"/>
              </a:buClr>
            </a:pPr>
            <a:endParaRPr lang="en-GB" sz="2000" baseline="-25000" dirty="0">
              <a:solidFill>
                <a:schemeClr val="dk1"/>
              </a:solidFill>
            </a:endParaRPr>
          </a:p>
          <a:p>
            <a:pPr marL="558800" indent="-342900"/>
            <a:r>
              <a:rPr lang="en-GB" sz="2000" dirty="0">
                <a:solidFill>
                  <a:schemeClr val="dk1"/>
                </a:solidFill>
              </a:rPr>
              <a:t>The question is how to utilise the spare execution time – [C</a:t>
            </a:r>
            <a:r>
              <a:rPr lang="en-GB" sz="2000" baseline="-25000" dirty="0">
                <a:solidFill>
                  <a:schemeClr val="dk1"/>
                </a:solidFill>
              </a:rPr>
              <a:t>HI  </a:t>
            </a:r>
            <a:r>
              <a:rPr lang="en-GB" sz="2000" dirty="0">
                <a:solidFill>
                  <a:schemeClr val="dk1"/>
                </a:solidFill>
              </a:rPr>
              <a:t>- C</a:t>
            </a:r>
            <a:r>
              <a:rPr lang="en-GB" sz="2000" baseline="-25000" dirty="0">
                <a:solidFill>
                  <a:schemeClr val="dk1"/>
                </a:solidFill>
              </a:rPr>
              <a:t>LO</a:t>
            </a:r>
            <a:r>
              <a:rPr lang="en-GB" sz="2000" dirty="0">
                <a:solidFill>
                  <a:schemeClr val="dk1"/>
                </a:solidFill>
              </a:rPr>
              <a:t>]</a:t>
            </a:r>
            <a:endParaRPr sz="2000" dirty="0">
              <a:solidFill>
                <a:schemeClr val="dk1"/>
              </a:solidFill>
            </a:endParaRPr>
          </a:p>
        </p:txBody>
      </p:sp>
    </p:spTree>
    <p:extLst>
      <p:ext uri="{BB962C8B-B14F-4D97-AF65-F5344CB8AC3E}">
        <p14:creationId xmlns:p14="http://schemas.microsoft.com/office/powerpoint/2010/main" val="2661883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Industrial Point of View</a:t>
            </a:r>
            <a:endParaRPr lang="en-GB" sz="2900" b="1" i="1" u="none" strike="noStrike" cap="none" dirty="0">
              <a:solidFill>
                <a:schemeClr val="accent2"/>
              </a:solidFill>
              <a:latin typeface="Arial"/>
              <a:ea typeface="Arial"/>
              <a:cs typeface="Arial"/>
              <a:sym typeface="Arial"/>
            </a:endParaRPr>
          </a:p>
        </p:txBody>
      </p:sp>
      <p:sp>
        <p:nvSpPr>
          <p:cNvPr id="193" name="Shape 193"/>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Autofit/>
          </a:bodyPr>
          <a:lstStyle/>
          <a:p>
            <a:pPr marL="457200" lvl="0" indent="-342900">
              <a:buClr>
                <a:schemeClr val="dk1"/>
              </a:buClr>
            </a:pPr>
            <a:r>
              <a:rPr lang="en-GB" sz="2000" dirty="0">
                <a:solidFill>
                  <a:schemeClr val="dk1"/>
                </a:solidFill>
              </a:rPr>
              <a:t>Vestal’s work noted that C</a:t>
            </a:r>
            <a:r>
              <a:rPr lang="en-GB" sz="2000" baseline="-25000" dirty="0">
                <a:solidFill>
                  <a:schemeClr val="dk1"/>
                </a:solidFill>
              </a:rPr>
              <a:t>LO</a:t>
            </a:r>
            <a:r>
              <a:rPr lang="en-GB" sz="2000" dirty="0">
                <a:solidFill>
                  <a:schemeClr val="dk1"/>
                </a:solidFill>
              </a:rPr>
              <a:t> is obtained against lighter standards, we have confidence in it but we cannot </a:t>
            </a:r>
            <a:r>
              <a:rPr lang="en-GB" sz="2000" i="1" dirty="0">
                <a:solidFill>
                  <a:schemeClr val="dk1"/>
                </a:solidFill>
              </a:rPr>
              <a:t>prove</a:t>
            </a:r>
            <a:r>
              <a:rPr lang="en-GB" sz="2000" dirty="0">
                <a:solidFill>
                  <a:schemeClr val="dk1"/>
                </a:solidFill>
              </a:rPr>
              <a:t> it to be sound.</a:t>
            </a:r>
          </a:p>
          <a:p>
            <a:pPr marL="457200" lvl="0" indent="-342900">
              <a:spcBef>
                <a:spcPts val="500"/>
              </a:spcBef>
              <a:buNone/>
            </a:pPr>
            <a:endParaRPr lang="en-GB" sz="2000" dirty="0">
              <a:solidFill>
                <a:schemeClr val="dk1"/>
              </a:solidFill>
            </a:endParaRPr>
          </a:p>
          <a:p>
            <a:pPr marL="457200" lvl="0" indent="-342900">
              <a:buClr>
                <a:schemeClr val="dk1"/>
              </a:buClr>
            </a:pPr>
            <a:r>
              <a:rPr lang="en-GB" sz="2000" dirty="0">
                <a:solidFill>
                  <a:srgbClr val="FF0000"/>
                </a:solidFill>
              </a:rPr>
              <a:t>We have developed/tested a low DAL task to the same standard as high DAL task, but gathered less evidence of integrity</a:t>
            </a:r>
          </a:p>
          <a:p>
            <a:pPr marL="831850" lvl="1" indent="-342900">
              <a:buClr>
                <a:schemeClr val="dk1"/>
              </a:buClr>
              <a:buFont typeface="Arial"/>
              <a:buChar char="•"/>
            </a:pPr>
            <a:r>
              <a:rPr lang="en-GB" sz="2000" dirty="0">
                <a:solidFill>
                  <a:schemeClr val="dk1"/>
                </a:solidFill>
              </a:rPr>
              <a:t>Partitioning must be employed</a:t>
            </a:r>
          </a:p>
          <a:p>
            <a:pPr marL="457200" lvl="0" indent="-342900">
              <a:buNone/>
            </a:pPr>
            <a:endParaRPr lang="en-GB" sz="2000" dirty="0">
              <a:solidFill>
                <a:schemeClr val="dk1"/>
              </a:solidFill>
            </a:endParaRPr>
          </a:p>
          <a:p>
            <a:pPr marL="457200" lvl="0" indent="-342900">
              <a:buClr>
                <a:schemeClr val="dk1"/>
              </a:buClr>
            </a:pPr>
            <a:r>
              <a:rPr lang="en-GB" sz="2000" dirty="0">
                <a:solidFill>
                  <a:schemeClr val="dk1"/>
                </a:solidFill>
              </a:rPr>
              <a:t>It is very important that we address exactly what we mean by a ‘low-DAL’ task</a:t>
            </a:r>
          </a:p>
          <a:p>
            <a:pPr marL="831850" lvl="1" indent="-349250">
              <a:buClr>
                <a:schemeClr val="dk1"/>
              </a:buClr>
            </a:pPr>
            <a:r>
              <a:rPr lang="en-GB" sz="2000" dirty="0">
                <a:solidFill>
                  <a:schemeClr val="dk1"/>
                </a:solidFill>
              </a:rPr>
              <a:t>What tasks/operations are appropriate/safe as ‘low-DAL’ tasks?</a:t>
            </a:r>
          </a:p>
          <a:p>
            <a:pPr marL="457200" lvl="0" indent="-342900">
              <a:buNone/>
            </a:pPr>
            <a:endParaRPr lang="en-GB" sz="2000" dirty="0">
              <a:solidFill>
                <a:schemeClr val="dk1"/>
              </a:solidFill>
            </a:endParaRPr>
          </a:p>
          <a:p>
            <a:pPr marL="457200" lvl="0" indent="-342900">
              <a:buClr>
                <a:schemeClr val="dk1"/>
              </a:buClr>
            </a:pPr>
            <a:r>
              <a:rPr lang="en-GB" sz="2000" dirty="0">
                <a:solidFill>
                  <a:schemeClr val="dk1"/>
                </a:solidFill>
              </a:rPr>
              <a:t>Equally we need to understand the importance of C</a:t>
            </a:r>
            <a:r>
              <a:rPr lang="en-GB" sz="2000" baseline="-25000" dirty="0">
                <a:solidFill>
                  <a:schemeClr val="dk1"/>
                </a:solidFill>
              </a:rPr>
              <a:t>LO</a:t>
            </a:r>
            <a:r>
              <a:rPr lang="en-GB" sz="2000" dirty="0">
                <a:solidFill>
                  <a:schemeClr val="dk1"/>
                </a:solidFill>
              </a:rPr>
              <a:t> and C</a:t>
            </a:r>
            <a:r>
              <a:rPr lang="en-GB" sz="2000" baseline="-25000" dirty="0">
                <a:solidFill>
                  <a:schemeClr val="dk1"/>
                </a:solidFill>
              </a:rPr>
              <a:t>HI</a:t>
            </a:r>
          </a:p>
          <a:p>
            <a:pPr marL="831850" lvl="1" indent="-349250">
              <a:buClr>
                <a:schemeClr val="dk1"/>
              </a:buClr>
            </a:pPr>
            <a:r>
              <a:rPr lang="en-GB" sz="2000" dirty="0">
                <a:solidFill>
                  <a:schemeClr val="dk1"/>
                </a:solidFill>
              </a:rPr>
              <a:t>What restrictions and requirements do these measures place on system integrators?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9" name="Shape 199"/>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Autofit/>
          </a:bodyPr>
          <a:lstStyle/>
          <a:p>
            <a:pPr marL="539750" marR="0" lvl="0" indent="-323850" algn="l" rtl="0">
              <a:spcBef>
                <a:spcPts val="0"/>
              </a:spcBef>
              <a:spcAft>
                <a:spcPts val="0"/>
              </a:spcAft>
              <a:buClr>
                <a:schemeClr val="dk1"/>
              </a:buClr>
              <a:buSzPct val="100000"/>
              <a:buFont typeface="Arial"/>
              <a:buChar char="•"/>
            </a:pPr>
            <a:r>
              <a:rPr lang="en-GB" sz="2000" b="0" i="0" u="none" strike="noStrike" cap="none" dirty="0">
                <a:solidFill>
                  <a:schemeClr val="dk1"/>
                </a:solidFill>
                <a:latin typeface="Arial"/>
                <a:ea typeface="Arial"/>
                <a:cs typeface="Arial"/>
                <a:sym typeface="Arial"/>
              </a:rPr>
              <a:t>We have primarily studied AMC+ and the Robust System model</a:t>
            </a:r>
          </a:p>
          <a:p>
            <a:pPr marL="914400" marR="0" lvl="1" indent="-317500" algn="l" rtl="0">
              <a:spcBef>
                <a:spcPts val="0"/>
              </a:spcBef>
              <a:spcAft>
                <a:spcPts val="0"/>
              </a:spcAft>
              <a:buClr>
                <a:schemeClr val="dk2"/>
              </a:buClr>
              <a:buSzPct val="100000"/>
              <a:buFont typeface="Merriweather Sans"/>
              <a:buNone/>
            </a:pPr>
            <a:endParaRPr lang="en-GB" sz="2000" b="0" i="0" u="none" strike="noStrike" cap="none" dirty="0">
              <a:solidFill>
                <a:schemeClr val="dk1"/>
              </a:solidFill>
              <a:latin typeface="Arial"/>
              <a:ea typeface="Arial"/>
              <a:cs typeface="Arial"/>
              <a:sym typeface="Arial"/>
            </a:endParaRPr>
          </a:p>
          <a:p>
            <a:pPr marL="914400" marR="0" lvl="1" indent="-317500" algn="l" rtl="0">
              <a:spcBef>
                <a:spcPts val="0"/>
              </a:spcBef>
              <a:spcAft>
                <a:spcPts val="0"/>
              </a:spcAft>
              <a:buClr>
                <a:schemeClr val="dk2"/>
              </a:buClr>
              <a:buSzPct val="100000"/>
              <a:buFont typeface="Merriweather Sans"/>
              <a:buNone/>
            </a:pPr>
            <a:endParaRPr lang="en-GB" sz="2000" dirty="0">
              <a:solidFill>
                <a:schemeClr val="dk1"/>
              </a:solidFill>
            </a:endParaRPr>
          </a:p>
          <a:p>
            <a:pPr marL="914400" marR="0" lvl="1" indent="-317500" algn="l" rtl="0">
              <a:spcBef>
                <a:spcPts val="0"/>
              </a:spcBef>
              <a:spcAft>
                <a:spcPts val="0"/>
              </a:spcAft>
              <a:buClr>
                <a:schemeClr val="dk2"/>
              </a:buClr>
              <a:buSzPct val="100000"/>
              <a:buFont typeface="Merriweather Sans"/>
              <a:buNone/>
            </a:pPr>
            <a:endParaRPr lang="en-GB" sz="2000" b="0" i="0" u="none" strike="noStrike" cap="none" dirty="0">
              <a:solidFill>
                <a:schemeClr val="dk1"/>
              </a:solidFill>
              <a:latin typeface="Arial"/>
              <a:ea typeface="Arial"/>
              <a:cs typeface="Arial"/>
              <a:sym typeface="Arial"/>
            </a:endParaRPr>
          </a:p>
          <a:p>
            <a:pPr marL="914400" marR="0" lvl="1" indent="-317500" algn="l" rtl="0">
              <a:spcBef>
                <a:spcPts val="0"/>
              </a:spcBef>
              <a:spcAft>
                <a:spcPts val="0"/>
              </a:spcAft>
              <a:buClr>
                <a:schemeClr val="dk2"/>
              </a:buClr>
              <a:buSzPct val="100000"/>
              <a:buFont typeface="Merriweather Sans"/>
              <a:buNone/>
            </a:pPr>
            <a:endParaRPr lang="en-GB" sz="2000" b="0" i="0" u="none" strike="noStrike" cap="none" dirty="0">
              <a:solidFill>
                <a:schemeClr val="dk1"/>
              </a:solidFill>
              <a:latin typeface="Arial"/>
              <a:ea typeface="Arial"/>
              <a:cs typeface="Arial"/>
              <a:sym typeface="Arial"/>
            </a:endParaRPr>
          </a:p>
          <a:p>
            <a:pPr marL="914400" marR="0" lvl="1" indent="-317500" algn="l" rtl="0">
              <a:spcBef>
                <a:spcPts val="0"/>
              </a:spcBef>
              <a:spcAft>
                <a:spcPts val="0"/>
              </a:spcAft>
              <a:buClr>
                <a:schemeClr val="dk2"/>
              </a:buClr>
              <a:buSzPct val="100000"/>
              <a:buFont typeface="Merriweather Sans"/>
              <a:buNone/>
            </a:pPr>
            <a:endParaRPr lang="en-GB" sz="2000" dirty="0">
              <a:solidFill>
                <a:schemeClr val="dk1"/>
              </a:solidFill>
            </a:endParaRPr>
          </a:p>
          <a:p>
            <a:pPr marL="914400" marR="0" lvl="1" indent="-317500" algn="l" rtl="0">
              <a:spcBef>
                <a:spcPts val="0"/>
              </a:spcBef>
              <a:spcAft>
                <a:spcPts val="0"/>
              </a:spcAft>
              <a:buClr>
                <a:schemeClr val="dk2"/>
              </a:buClr>
              <a:buSzPct val="100000"/>
              <a:buFont typeface="Merriweather Sans"/>
              <a:buNone/>
            </a:pPr>
            <a:endParaRPr lang="en-GB" sz="2000" b="0" i="0" u="none" strike="noStrike" cap="none" dirty="0">
              <a:solidFill>
                <a:schemeClr val="dk1"/>
              </a:solidFill>
              <a:latin typeface="Arial"/>
              <a:ea typeface="Arial"/>
              <a:cs typeface="Arial"/>
              <a:sym typeface="Arial"/>
            </a:endParaRPr>
          </a:p>
          <a:p>
            <a:pPr marL="914400" marR="0" lvl="1" indent="-317500" algn="l" rtl="0">
              <a:spcBef>
                <a:spcPts val="0"/>
              </a:spcBef>
              <a:spcAft>
                <a:spcPts val="0"/>
              </a:spcAft>
              <a:buClr>
                <a:schemeClr val="dk2"/>
              </a:buClr>
              <a:buSzPct val="100000"/>
              <a:buFont typeface="Merriweather Sans"/>
              <a:buNone/>
            </a:pPr>
            <a:endParaRPr lang="en-GB" sz="2000" dirty="0">
              <a:solidFill>
                <a:schemeClr val="dk1"/>
              </a:solidFill>
            </a:endParaRPr>
          </a:p>
          <a:p>
            <a:pPr marL="914400" marR="0" lvl="1" indent="-317500" algn="l" rtl="0">
              <a:spcBef>
                <a:spcPts val="0"/>
              </a:spcBef>
              <a:spcAft>
                <a:spcPts val="0"/>
              </a:spcAft>
              <a:buClr>
                <a:schemeClr val="dk2"/>
              </a:buClr>
              <a:buSzPct val="100000"/>
              <a:buFont typeface="Merriweather Sans"/>
              <a:buNone/>
            </a:pPr>
            <a:endParaRPr lang="en-GB" sz="2000" b="0" i="0" u="none" strike="noStrike" cap="none" dirty="0">
              <a:solidFill>
                <a:schemeClr val="dk1"/>
              </a:solidFill>
              <a:latin typeface="Arial"/>
              <a:ea typeface="Arial"/>
              <a:cs typeface="Arial"/>
              <a:sym typeface="Arial"/>
            </a:endParaRPr>
          </a:p>
          <a:p>
            <a:pPr marL="914400" marR="0" lvl="1" indent="-317500" algn="l" rtl="0">
              <a:spcBef>
                <a:spcPts val="0"/>
              </a:spcBef>
              <a:spcAft>
                <a:spcPts val="0"/>
              </a:spcAft>
              <a:buClr>
                <a:schemeClr val="dk2"/>
              </a:buClr>
              <a:buSzPct val="100000"/>
              <a:buFont typeface="Merriweather Sans"/>
              <a:buNone/>
            </a:pPr>
            <a:endParaRPr sz="2000" b="0" i="0" u="none" strike="noStrike" cap="none" dirty="0">
              <a:solidFill>
                <a:schemeClr val="dk1"/>
              </a:solidFill>
              <a:latin typeface="Arial"/>
              <a:ea typeface="Arial"/>
              <a:cs typeface="Arial"/>
              <a:sym typeface="Arial"/>
            </a:endParaRPr>
          </a:p>
          <a:p>
            <a:pPr marL="539750" marR="0" lvl="0" indent="-323850" algn="l" rtl="0">
              <a:spcBef>
                <a:spcPts val="0"/>
              </a:spcBef>
              <a:spcAft>
                <a:spcPts val="0"/>
              </a:spcAft>
              <a:buClr>
                <a:schemeClr val="dk1"/>
              </a:buClr>
              <a:buSzPct val="100000"/>
              <a:buFont typeface="Arial"/>
              <a:buChar char="•"/>
            </a:pPr>
            <a:r>
              <a:rPr lang="en-GB" sz="2000" b="0" i="0" u="none" strike="noStrike" cap="none" dirty="0">
                <a:solidFill>
                  <a:schemeClr val="dk1"/>
                </a:solidFill>
                <a:latin typeface="Arial"/>
                <a:ea typeface="Arial"/>
                <a:cs typeface="Arial"/>
                <a:sym typeface="Arial"/>
              </a:rPr>
              <a:t>Both models have been implemented around our aircraft engine control system</a:t>
            </a:r>
          </a:p>
          <a:p>
            <a:pPr marL="539750" marR="0" lvl="0" indent="-323850" algn="l" rtl="0">
              <a:spcBef>
                <a:spcPts val="0"/>
              </a:spcBef>
              <a:spcAft>
                <a:spcPts val="0"/>
              </a:spcAft>
              <a:buClr>
                <a:schemeClr val="dk2"/>
              </a:buClr>
              <a:buSzPct val="100000"/>
              <a:buFont typeface="Arial"/>
              <a:buNone/>
            </a:pPr>
            <a:endParaRPr sz="2000" b="0" i="0" u="none" strike="noStrike" cap="none" dirty="0">
              <a:solidFill>
                <a:schemeClr val="dk1"/>
              </a:solidFill>
              <a:latin typeface="Arial"/>
              <a:ea typeface="Arial"/>
              <a:cs typeface="Arial"/>
              <a:sym typeface="Arial"/>
            </a:endParaRPr>
          </a:p>
          <a:p>
            <a:pPr marL="539750" marR="0" lvl="0" indent="-323850" algn="l" rtl="0">
              <a:spcBef>
                <a:spcPts val="0"/>
              </a:spcBef>
              <a:spcAft>
                <a:spcPts val="0"/>
              </a:spcAft>
              <a:buClr>
                <a:schemeClr val="dk1"/>
              </a:buClr>
              <a:buSzPct val="100000"/>
              <a:buFont typeface="Arial"/>
              <a:buChar char="•"/>
            </a:pPr>
            <a:r>
              <a:rPr lang="en-GB" sz="2000" b="0" i="0" u="none" strike="noStrike" cap="none" dirty="0">
                <a:solidFill>
                  <a:schemeClr val="dk1"/>
                </a:solidFill>
                <a:latin typeface="Arial"/>
                <a:ea typeface="Arial"/>
                <a:cs typeface="Arial"/>
                <a:sym typeface="Arial"/>
              </a:rPr>
              <a:t>The robust model is gives controlled graceful degradation</a:t>
            </a:r>
          </a:p>
          <a:p>
            <a:pPr marL="914400" lvl="1" indent="-323850">
              <a:buClr>
                <a:schemeClr val="dk1"/>
              </a:buClr>
              <a:buFont typeface="Arial"/>
              <a:buChar char="•"/>
            </a:pPr>
            <a:r>
              <a:rPr lang="en-GB" sz="2000" dirty="0">
                <a:solidFill>
                  <a:schemeClr val="dk1"/>
                </a:solidFill>
              </a:rPr>
              <a:t>It allows resilient tasks to exceed </a:t>
            </a:r>
            <a:r>
              <a:rPr lang="en-GB" sz="2000" dirty="0" err="1">
                <a:solidFill>
                  <a:schemeClr val="dk1"/>
                </a:solidFill>
              </a:rPr>
              <a:t>C</a:t>
            </a:r>
            <a:r>
              <a:rPr lang="en-GB" sz="2000" baseline="-25000" dirty="0" err="1">
                <a:solidFill>
                  <a:schemeClr val="dk1"/>
                </a:solidFill>
              </a:rPr>
              <a:t>Lo</a:t>
            </a:r>
            <a:r>
              <a:rPr lang="en-GB" sz="2000" dirty="0">
                <a:solidFill>
                  <a:schemeClr val="dk1"/>
                </a:solidFill>
              </a:rPr>
              <a:t> a bounded number </a:t>
            </a:r>
            <a:r>
              <a:rPr lang="en-GB" sz="2000">
                <a:solidFill>
                  <a:schemeClr val="dk1"/>
                </a:solidFill>
              </a:rPr>
              <a:t>of times before </a:t>
            </a:r>
            <a:r>
              <a:rPr lang="en-GB" sz="2000" dirty="0" err="1">
                <a:solidFill>
                  <a:schemeClr val="dk1"/>
                </a:solidFill>
              </a:rPr>
              <a:t>HighDAL</a:t>
            </a:r>
            <a:r>
              <a:rPr lang="en-GB" sz="2000" dirty="0">
                <a:solidFill>
                  <a:schemeClr val="dk1"/>
                </a:solidFill>
              </a:rPr>
              <a:t> mode is entered</a:t>
            </a:r>
            <a:endParaRPr lang="en-GB" sz="2000" b="0" i="0" u="none" strike="noStrike" cap="none" dirty="0">
              <a:solidFill>
                <a:schemeClr val="dk1"/>
              </a:solidFill>
              <a:latin typeface="Arial"/>
              <a:ea typeface="Arial"/>
              <a:cs typeface="Arial"/>
              <a:sym typeface="Arial"/>
            </a:endParaRPr>
          </a:p>
          <a:p>
            <a:pPr marL="539750" marR="0" lvl="0" indent="-323850" algn="l" rtl="0">
              <a:spcBef>
                <a:spcPts val="0"/>
              </a:spcBef>
              <a:spcAft>
                <a:spcPts val="0"/>
              </a:spcAft>
              <a:buClr>
                <a:schemeClr val="dk2"/>
              </a:buClr>
              <a:buSzPct val="100000"/>
              <a:buFont typeface="Arial"/>
              <a:buNone/>
            </a:pPr>
            <a:endParaRPr sz="2000" b="0" i="0" u="none" strike="noStrike" cap="none" dirty="0">
              <a:solidFill>
                <a:schemeClr val="dk2"/>
              </a:solidFill>
              <a:latin typeface="Arial"/>
              <a:ea typeface="Arial"/>
              <a:cs typeface="Arial"/>
              <a:sym typeface="Aria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2462" y="1556792"/>
            <a:ext cx="4979073" cy="2278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a:solidFill>
                  <a:schemeClr val="accent2"/>
                </a:solidFill>
                <a:latin typeface="Arial"/>
                <a:ea typeface="Arial"/>
                <a:cs typeface="Arial"/>
                <a:sym typeface="Arial"/>
              </a:rPr>
              <a:t>Current State of the Art - </a:t>
            </a:r>
            <a:r>
              <a:rPr lang="en-GB" sz="2900" b="1" i="1" u="none" strike="noStrike" cap="none">
                <a:solidFill>
                  <a:schemeClr val="accent2"/>
                </a:solidFill>
                <a:latin typeface="Arial"/>
                <a:ea typeface="Arial"/>
                <a:cs typeface="Arial"/>
                <a:sym typeface="Arial"/>
              </a:rPr>
              <a:t>Our Understanding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Robust Mixed Criticality</a:t>
            </a:r>
            <a:endParaRPr lang="en-GB" sz="2900" b="1" i="1" u="none" strike="noStrike" cap="none" dirty="0">
              <a:solidFill>
                <a:schemeClr val="accent2"/>
              </a:solidFill>
              <a:latin typeface="Arial"/>
              <a:ea typeface="Arial"/>
              <a:cs typeface="Arial"/>
              <a:sym typeface="Arial"/>
            </a:endParaRPr>
          </a:p>
        </p:txBody>
      </p:sp>
      <p:sp>
        <p:nvSpPr>
          <p:cNvPr id="199" name="Shape 199"/>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Autofit/>
          </a:bodyPr>
          <a:lstStyle/>
          <a:p>
            <a:pPr marL="558800" indent="-342900"/>
            <a:r>
              <a:rPr lang="en-GB" sz="2000" b="0" i="0" u="none" strike="noStrike" cap="none" dirty="0">
                <a:solidFill>
                  <a:schemeClr val="dk2"/>
                </a:solidFill>
                <a:latin typeface="Arial"/>
                <a:ea typeface="Arial"/>
                <a:cs typeface="Arial"/>
                <a:sym typeface="Arial"/>
              </a:rPr>
              <a:t>A </a:t>
            </a:r>
            <a:r>
              <a:rPr lang="en-GB" sz="2000" b="1" i="1" u="none" strike="noStrike" cap="none" dirty="0">
                <a:solidFill>
                  <a:schemeClr val="dk2"/>
                </a:solidFill>
                <a:latin typeface="Arial"/>
                <a:ea typeface="Arial"/>
                <a:cs typeface="Arial"/>
                <a:sym typeface="Arial"/>
              </a:rPr>
              <a:t>robust task </a:t>
            </a:r>
            <a:r>
              <a:rPr lang="en-GB" sz="2000" b="0" i="0" u="none" strike="noStrike" cap="none" dirty="0">
                <a:solidFill>
                  <a:schemeClr val="dk2"/>
                </a:solidFill>
                <a:latin typeface="Arial"/>
                <a:ea typeface="Arial"/>
                <a:cs typeface="Arial"/>
                <a:sym typeface="Arial"/>
              </a:rPr>
              <a:t>is one that can safely drop a non-started job</a:t>
            </a:r>
          </a:p>
          <a:p>
            <a:pPr marL="558800" indent="-342900"/>
            <a:r>
              <a:rPr lang="en-GB" sz="2000" b="0" i="0" u="none" strike="noStrike" cap="none" dirty="0">
                <a:solidFill>
                  <a:schemeClr val="dk2"/>
                </a:solidFill>
                <a:latin typeface="Arial"/>
                <a:ea typeface="Arial"/>
                <a:cs typeface="Arial"/>
                <a:sym typeface="Arial"/>
              </a:rPr>
              <a:t>A </a:t>
            </a:r>
            <a:r>
              <a:rPr lang="en-GB" sz="2000" b="1" i="1" u="none" strike="noStrike" cap="none" dirty="0">
                <a:solidFill>
                  <a:schemeClr val="dk2"/>
                </a:solidFill>
                <a:latin typeface="Arial"/>
                <a:ea typeface="Arial"/>
                <a:cs typeface="Arial"/>
                <a:sym typeface="Arial"/>
              </a:rPr>
              <a:t>fault</a:t>
            </a:r>
            <a:r>
              <a:rPr lang="en-GB" sz="2000" b="0" i="0" u="none" strike="noStrike" cap="none" dirty="0">
                <a:solidFill>
                  <a:schemeClr val="dk2"/>
                </a:solidFill>
                <a:latin typeface="Arial"/>
                <a:ea typeface="Arial"/>
                <a:cs typeface="Arial"/>
                <a:sym typeface="Arial"/>
              </a:rPr>
              <a:t> is measured when one task overruns its </a:t>
            </a:r>
            <a:r>
              <a:rPr lang="en-GB" sz="2000" dirty="0">
                <a:solidFill>
                  <a:schemeClr val="dk1"/>
                </a:solidFill>
              </a:rPr>
              <a:t>C</a:t>
            </a:r>
            <a:r>
              <a:rPr lang="en-GB" sz="2000" baseline="-25000" dirty="0">
                <a:solidFill>
                  <a:schemeClr val="dk1"/>
                </a:solidFill>
              </a:rPr>
              <a:t>LO</a:t>
            </a:r>
          </a:p>
          <a:p>
            <a:pPr marL="933450" lvl="1" indent="-342900"/>
            <a:r>
              <a:rPr lang="en-GB" sz="2000" dirty="0">
                <a:solidFill>
                  <a:srgbClr val="FF0000"/>
                </a:solidFill>
              </a:rPr>
              <a:t>JF Records the number of Job Failures</a:t>
            </a:r>
          </a:p>
          <a:p>
            <a:pPr marL="558800" indent="-342900"/>
            <a:r>
              <a:rPr lang="en-GB" sz="2000" dirty="0"/>
              <a:t>An </a:t>
            </a:r>
            <a:r>
              <a:rPr lang="en-GB" sz="2000" b="1" i="1" dirty="0"/>
              <a:t>error</a:t>
            </a:r>
            <a:r>
              <a:rPr lang="en-GB" sz="2000" dirty="0"/>
              <a:t> is registered when one or many tasks fail to comply with their timing requirements</a:t>
            </a:r>
          </a:p>
          <a:p>
            <a:pPr marL="558800" indent="-342900"/>
            <a:r>
              <a:rPr lang="en-GB" sz="2000" dirty="0"/>
              <a:t>A </a:t>
            </a:r>
            <a:r>
              <a:rPr lang="en-GB" sz="2000" b="1" i="1" dirty="0"/>
              <a:t>resilient system </a:t>
            </a:r>
            <a:r>
              <a:rPr lang="en-GB" sz="2000" dirty="0"/>
              <a:t>is one which employs graceful degradation (</a:t>
            </a:r>
            <a:r>
              <a:rPr lang="en-GB" sz="2000" i="1" dirty="0"/>
              <a:t>if necessary through the control of </a:t>
            </a:r>
            <a:r>
              <a:rPr lang="en-GB" sz="2000" b="1" i="1" dirty="0"/>
              <a:t>robust tasks</a:t>
            </a:r>
            <a:r>
              <a:rPr lang="en-GB" sz="2000" dirty="0"/>
              <a:t>) in order to cope with one or many </a:t>
            </a:r>
            <a:r>
              <a:rPr lang="en-GB" sz="2000" b="1" i="1" dirty="0"/>
              <a:t>faults</a:t>
            </a:r>
            <a:r>
              <a:rPr lang="en-GB" sz="2000" dirty="0"/>
              <a:t>, thus aiming to avoid </a:t>
            </a:r>
            <a:r>
              <a:rPr lang="en-GB" sz="2000" b="1" i="1" dirty="0"/>
              <a:t>errors</a:t>
            </a:r>
            <a:r>
              <a:rPr lang="en-GB" sz="2000" dirty="0"/>
              <a:t>.</a:t>
            </a:r>
            <a:endParaRPr sz="2000" b="0" i="0" u="none" strike="noStrike" cap="none" dirty="0">
              <a:solidFill>
                <a:schemeClr val="dk2"/>
              </a:solidFill>
              <a:latin typeface="Arial"/>
              <a:ea typeface="Arial"/>
              <a:cs typeface="Arial"/>
              <a:sym typeface="Aria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1458" y="3717032"/>
            <a:ext cx="4441083" cy="23498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966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562B2-EDB0-A543-ABA9-E1A4850C9EED}"/>
              </a:ext>
            </a:extLst>
          </p:cNvPr>
          <p:cNvSpPr>
            <a:spLocks noGrp="1"/>
          </p:cNvSpPr>
          <p:nvPr>
            <p:ph type="title"/>
          </p:nvPr>
        </p:nvSpPr>
        <p:spPr/>
        <p:txBody>
          <a:bodyPr/>
          <a:lstStyle/>
          <a:p>
            <a:r>
              <a:rPr lang="en-US" dirty="0"/>
              <a:t>Robust Mixed-Criticality</a:t>
            </a:r>
          </a:p>
        </p:txBody>
      </p:sp>
      <p:sp>
        <p:nvSpPr>
          <p:cNvPr id="3" name="Text Placeholder 2">
            <a:extLst>
              <a:ext uri="{FF2B5EF4-FFF2-40B4-BE49-F238E27FC236}">
                <a16:creationId xmlns:a16="http://schemas.microsoft.com/office/drawing/2014/main" id="{5EF10A22-E898-6E4E-8E1C-5E78B8A9B39D}"/>
              </a:ext>
            </a:extLst>
          </p:cNvPr>
          <p:cNvSpPr>
            <a:spLocks noGrp="1"/>
          </p:cNvSpPr>
          <p:nvPr>
            <p:ph type="body" idx="1"/>
          </p:nvPr>
        </p:nvSpPr>
        <p:spPr/>
        <p:txBody>
          <a:bodyPr>
            <a:normAutofit lnSpcReduction="10000"/>
          </a:bodyPr>
          <a:lstStyle/>
          <a:p>
            <a:r>
              <a:rPr lang="en-US" dirty="0"/>
              <a:t>Normal mode</a:t>
            </a:r>
          </a:p>
          <a:p>
            <a:pPr lvl="1"/>
            <a:r>
              <a:rPr lang="en-US" dirty="0"/>
              <a:t>F hi-criticality tasks can exceed </a:t>
            </a:r>
            <a:r>
              <a:rPr lang="en-GB" sz="2400" dirty="0">
                <a:solidFill>
                  <a:schemeClr val="dk1"/>
                </a:solidFill>
              </a:rPr>
              <a:t>C</a:t>
            </a:r>
            <a:r>
              <a:rPr lang="en-GB" sz="2400" baseline="-25000" dirty="0">
                <a:solidFill>
                  <a:schemeClr val="dk1"/>
                </a:solidFill>
              </a:rPr>
              <a:t>LO</a:t>
            </a:r>
            <a:endParaRPr lang="en-US" dirty="0"/>
          </a:p>
          <a:p>
            <a:endParaRPr lang="en-US" dirty="0"/>
          </a:p>
          <a:p>
            <a:r>
              <a:rPr lang="en-US" dirty="0"/>
              <a:t>Resilient mode</a:t>
            </a:r>
          </a:p>
          <a:p>
            <a:pPr lvl="1"/>
            <a:r>
              <a:rPr lang="en-US" dirty="0"/>
              <a:t>Up to M tasks can exceed </a:t>
            </a:r>
            <a:r>
              <a:rPr lang="en-GB" sz="2400" dirty="0">
                <a:solidFill>
                  <a:schemeClr val="dk1"/>
                </a:solidFill>
              </a:rPr>
              <a:t>C</a:t>
            </a:r>
            <a:r>
              <a:rPr lang="en-GB" sz="2400" baseline="-25000" dirty="0">
                <a:solidFill>
                  <a:schemeClr val="dk1"/>
                </a:solidFill>
              </a:rPr>
              <a:t>LO</a:t>
            </a:r>
            <a:endParaRPr lang="en-US" dirty="0"/>
          </a:p>
          <a:p>
            <a:pPr lvl="1"/>
            <a:r>
              <a:rPr lang="en-US" dirty="0"/>
              <a:t>Each robust task can skip up to S jobs</a:t>
            </a:r>
          </a:p>
          <a:p>
            <a:pPr lvl="1"/>
            <a:endParaRPr lang="en-US" dirty="0"/>
          </a:p>
          <a:p>
            <a:r>
              <a:rPr lang="en-US" dirty="0"/>
              <a:t>High-criticality mode</a:t>
            </a:r>
          </a:p>
          <a:p>
            <a:pPr lvl="1"/>
            <a:r>
              <a:rPr lang="en-US" dirty="0"/>
              <a:t>Low-criticality tasks are not released</a:t>
            </a:r>
          </a:p>
          <a:p>
            <a:pPr lvl="1"/>
            <a:endParaRPr lang="en-US" dirty="0"/>
          </a:p>
          <a:p>
            <a:r>
              <a:rPr lang="en-US" dirty="0"/>
              <a:t>On an idle tick the counters for jobs skipped (JF) are reset</a:t>
            </a:r>
          </a:p>
          <a:p>
            <a:endParaRPr lang="en-US" dirty="0"/>
          </a:p>
          <a:p>
            <a:r>
              <a:rPr lang="en-US" dirty="0"/>
              <a:t>If </a:t>
            </a:r>
            <a:r>
              <a:rPr lang="en-GB" dirty="0" err="1">
                <a:solidFill>
                  <a:schemeClr val="dk1"/>
                </a:solidFill>
              </a:rPr>
              <a:t>C</a:t>
            </a:r>
            <a:r>
              <a:rPr lang="en-GB" baseline="-25000" dirty="0" err="1">
                <a:solidFill>
                  <a:schemeClr val="dk1"/>
                </a:solidFill>
              </a:rPr>
              <a:t>Hi</a:t>
            </a:r>
            <a:r>
              <a:rPr lang="en-US" dirty="0"/>
              <a:t> </a:t>
            </a:r>
            <a:r>
              <a:rPr lang="en-GB" dirty="0">
                <a:solidFill>
                  <a:schemeClr val="dk1"/>
                </a:solidFill>
              </a:rPr>
              <a:t>is exceeded then there is a power cycle</a:t>
            </a:r>
            <a:endParaRPr lang="en-US" dirty="0"/>
          </a:p>
        </p:txBody>
      </p:sp>
      <p:sp>
        <p:nvSpPr>
          <p:cNvPr id="4" name="Slide Number Placeholder 3">
            <a:extLst>
              <a:ext uri="{FF2B5EF4-FFF2-40B4-BE49-F238E27FC236}">
                <a16:creationId xmlns:a16="http://schemas.microsoft.com/office/drawing/2014/main" id="{AF0524E1-67AA-8F4D-8678-D4F833F9CB3B}"/>
              </a:ext>
            </a:extLst>
          </p:cNvPr>
          <p:cNvSpPr>
            <a:spLocks noGrp="1"/>
          </p:cNvSpPr>
          <p:nvPr>
            <p:ph type="sldNum" idx="12"/>
          </p:nvPr>
        </p:nvSpPr>
        <p:spPr/>
        <p:txBody>
          <a:bodyPr/>
          <a:lstStyle/>
          <a:p>
            <a:pPr marL="0" marR="0" lvl="0" indent="-57150" algn="r" rtl="0">
              <a:spcBef>
                <a:spcPts val="0"/>
              </a:spcBef>
              <a:spcAft>
                <a:spcPts val="0"/>
              </a:spcAft>
              <a:buClr>
                <a:srgbClr val="8893B4"/>
              </a:buClr>
              <a:buSzPct val="100000"/>
              <a:buFont typeface="Arial"/>
              <a:buNone/>
            </a:pPr>
            <a:fld id="{00000000-1234-1234-1234-123412341234}" type="slidenum">
              <a:rPr lang="en-GB" sz="900" b="0" i="0" u="none" strike="noStrike" cap="none" smtClean="0">
                <a:solidFill>
                  <a:srgbClr val="8893B4"/>
                </a:solidFill>
                <a:latin typeface="Arial"/>
                <a:ea typeface="Arial"/>
                <a:cs typeface="Arial"/>
                <a:sym typeface="Arial"/>
              </a:rPr>
              <a:t>8</a:t>
            </a:fld>
            <a:endParaRPr lang="en-GB" sz="900" b="0" i="0" u="none" strike="noStrike" cap="none">
              <a:solidFill>
                <a:srgbClr val="8893B4"/>
              </a:solidFill>
              <a:latin typeface="Arial"/>
              <a:ea typeface="Arial"/>
              <a:cs typeface="Arial"/>
              <a:sym typeface="Arial"/>
            </a:endParaRPr>
          </a:p>
        </p:txBody>
      </p:sp>
    </p:spTree>
    <p:extLst>
      <p:ext uri="{BB962C8B-B14F-4D97-AF65-F5344CB8AC3E}">
        <p14:creationId xmlns:p14="http://schemas.microsoft.com/office/powerpoint/2010/main" val="3381948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p:nvPr/>
        </p:nvSpPr>
        <p:spPr>
          <a:xfrm>
            <a:off x="311700" y="211567"/>
            <a:ext cx="8520600" cy="763600"/>
          </a:xfrm>
          <a:prstGeom prst="rect">
            <a:avLst/>
          </a:prstGeom>
          <a:noFill/>
          <a:ln>
            <a:noFill/>
          </a:ln>
        </p:spPr>
        <p:txBody>
          <a:bodyPr wrap="square" lIns="91425" tIns="91425" rIns="91425" bIns="91425" anchor="t" anchorCtr="0">
            <a:noAutofit/>
          </a:bodyPr>
          <a:lstStyle/>
          <a:p>
            <a:pPr marL="0" marR="0" lvl="0" indent="0" algn="l" rtl="0">
              <a:lnSpc>
                <a:spcPct val="113379"/>
              </a:lnSpc>
              <a:spcBef>
                <a:spcPts val="0"/>
              </a:spcBef>
              <a:spcAft>
                <a:spcPts val="0"/>
              </a:spcAft>
              <a:buSzPct val="25000"/>
              <a:buNone/>
            </a:pPr>
            <a:r>
              <a:rPr lang="en-GB" sz="2900" b="1" i="0" u="none" strike="noStrike" cap="none" dirty="0">
                <a:solidFill>
                  <a:schemeClr val="accent2"/>
                </a:solidFill>
                <a:latin typeface="Arial"/>
                <a:ea typeface="Arial"/>
                <a:cs typeface="Arial"/>
                <a:sym typeface="Arial"/>
              </a:rPr>
              <a:t>Results Fro</a:t>
            </a:r>
            <a:r>
              <a:rPr lang="en-GB" sz="2900" b="1" dirty="0">
                <a:solidFill>
                  <a:schemeClr val="accent2"/>
                </a:solidFill>
              </a:rPr>
              <a:t>m Porting Existing System</a:t>
            </a:r>
            <a:endParaRPr lang="en-GB" sz="2900" b="1" i="1" u="none" strike="noStrike" cap="none" dirty="0">
              <a:solidFill>
                <a:schemeClr val="accent2"/>
              </a:solidFill>
              <a:latin typeface="Arial"/>
              <a:ea typeface="Arial"/>
              <a:cs typeface="Arial"/>
              <a:sym typeface="Arial"/>
            </a:endParaRPr>
          </a:p>
        </p:txBody>
      </p:sp>
      <p:sp>
        <p:nvSpPr>
          <p:cNvPr id="7" name="Shape 199"/>
          <p:cNvSpPr txBox="1">
            <a:spLocks noGrp="1"/>
          </p:cNvSpPr>
          <p:nvPr>
            <p:ph type="body" idx="1"/>
          </p:nvPr>
        </p:nvSpPr>
        <p:spPr>
          <a:xfrm>
            <a:off x="311700" y="1019884"/>
            <a:ext cx="8520600" cy="4911600"/>
          </a:xfrm>
          <a:prstGeom prst="rect">
            <a:avLst/>
          </a:prstGeom>
          <a:noFill/>
          <a:ln>
            <a:noFill/>
          </a:ln>
        </p:spPr>
        <p:txBody>
          <a:bodyPr wrap="square" lIns="91425" tIns="91425" rIns="91425" bIns="91425" anchor="t" anchorCtr="0">
            <a:normAutofit/>
          </a:bodyPr>
          <a:lstStyle/>
          <a:p>
            <a:pPr marL="558800" indent="-342900"/>
            <a:r>
              <a:rPr lang="en-GB" sz="2000" dirty="0"/>
              <a:t>An existing Rolls-Royce control system was ported to the Robust Mixed Criticality model. </a:t>
            </a:r>
          </a:p>
          <a:p>
            <a:pPr marL="215900" indent="0">
              <a:buNone/>
            </a:pPr>
            <a:endParaRPr lang="en-GB" sz="2000" dirty="0"/>
          </a:p>
          <a:p>
            <a:pPr marL="933450" lvl="1" indent="-342900"/>
            <a:r>
              <a:rPr lang="en-GB" sz="2000" dirty="0"/>
              <a:t>&gt;40% additional utilisation </a:t>
            </a:r>
          </a:p>
          <a:p>
            <a:pPr marL="933450" lvl="1" indent="-342900"/>
            <a:endParaRPr lang="en-GB" sz="2000" dirty="0"/>
          </a:p>
          <a:p>
            <a:pPr marL="933450" lvl="1" indent="-342900"/>
            <a:r>
              <a:rPr lang="en-GB" sz="2000" dirty="0"/>
              <a:t>Identification of </a:t>
            </a:r>
            <a:r>
              <a:rPr lang="en-GB" sz="2000" dirty="0">
                <a:solidFill>
                  <a:schemeClr val="dk1"/>
                </a:solidFill>
              </a:rPr>
              <a:t>C</a:t>
            </a:r>
            <a:r>
              <a:rPr lang="en-GB" sz="2000" baseline="-25000" dirty="0">
                <a:solidFill>
                  <a:schemeClr val="dk1"/>
                </a:solidFill>
              </a:rPr>
              <a:t>LO</a:t>
            </a:r>
            <a:r>
              <a:rPr lang="en-GB" sz="2000" dirty="0">
                <a:solidFill>
                  <a:schemeClr val="dk1"/>
                </a:solidFill>
              </a:rPr>
              <a:t> and C</a:t>
            </a:r>
            <a:r>
              <a:rPr lang="en-GB" sz="2000" baseline="-25000" dirty="0">
                <a:solidFill>
                  <a:schemeClr val="dk1"/>
                </a:solidFill>
              </a:rPr>
              <a:t>HI </a:t>
            </a:r>
            <a:r>
              <a:rPr lang="en-GB" sz="2000" dirty="0"/>
              <a:t>aligned well to our processes</a:t>
            </a:r>
          </a:p>
          <a:p>
            <a:pPr marL="1182687" lvl="2" indent="-342900"/>
            <a:endParaRPr lang="en-GB" sz="2000" dirty="0"/>
          </a:p>
          <a:p>
            <a:pPr marL="933450" lvl="1" indent="-342900"/>
            <a:r>
              <a:rPr lang="en-GB" sz="2000" dirty="0"/>
              <a:t>In particular we studied the application of a monitoring task responsible for writing to NVM</a:t>
            </a:r>
          </a:p>
          <a:p>
            <a:pPr marL="1182687" lvl="2" indent="-342900"/>
            <a:r>
              <a:rPr lang="en-GB" sz="2000" dirty="0"/>
              <a:t>Robust and low-DAL</a:t>
            </a:r>
          </a:p>
          <a:p>
            <a:pPr marL="1182687" lvl="2" indent="-342900"/>
            <a:r>
              <a:rPr lang="en-GB" sz="2000" dirty="0">
                <a:solidFill>
                  <a:srgbClr val="FF0000"/>
                </a:solidFill>
              </a:rPr>
              <a:t>Responsible for writing data from a queue to NVM</a:t>
            </a:r>
          </a:p>
          <a:p>
            <a:pPr marL="1182687" lvl="2" indent="-342900"/>
            <a:r>
              <a:rPr lang="en-GB" sz="2000" dirty="0">
                <a:solidFill>
                  <a:srgbClr val="FF0000"/>
                </a:solidFill>
              </a:rPr>
              <a:t>Able to drop some jobs, then need to run normally to catch up</a:t>
            </a:r>
            <a:endParaRPr lang="en-GB" sz="2000" dirty="0"/>
          </a:p>
          <a:p>
            <a:pPr marL="1182687" lvl="2" indent="-342900"/>
            <a:r>
              <a:rPr lang="en-GB" sz="2000" i="1" dirty="0"/>
              <a:t>Can we be confident its write queue will not overflow?</a:t>
            </a:r>
            <a:endParaRPr lang="en-GB" sz="2000" b="0" u="none" strike="noStrike" cap="none" dirty="0">
              <a:solidFill>
                <a:srgbClr val="FF0000"/>
              </a:solidFill>
              <a:sym typeface="Arial"/>
            </a:endParaRPr>
          </a:p>
          <a:p>
            <a:pPr marL="933450" lvl="1" indent="-342900"/>
            <a:endParaRPr lang="en-GB" sz="2000" dirty="0"/>
          </a:p>
          <a:p>
            <a:pPr marL="590550" lvl="1" indent="0">
              <a:buNone/>
            </a:pPr>
            <a:endParaRPr lang="en-GB" sz="2000" dirty="0"/>
          </a:p>
        </p:txBody>
      </p:sp>
    </p:spTree>
    <p:extLst>
      <p:ext uri="{BB962C8B-B14F-4D97-AF65-F5344CB8AC3E}">
        <p14:creationId xmlns:p14="http://schemas.microsoft.com/office/powerpoint/2010/main" val="2163550156"/>
      </p:ext>
    </p:extLst>
  </p:cSld>
  <p:clrMapOvr>
    <a:masterClrMapping/>
  </p:clrMapOvr>
</p:sld>
</file>

<file path=ppt/theme/theme1.xml><?xml version="1.0" encoding="utf-8"?>
<a:theme xmlns:a="http://schemas.openxmlformats.org/drawingml/2006/main" name="RR branded template - standard">
  <a:themeElements>
    <a:clrScheme name="RR_final">
      <a:dk1>
        <a:srgbClr val="004990"/>
      </a:dk1>
      <a:lt1>
        <a:srgbClr val="FFFFFF"/>
      </a:lt1>
      <a:dk2>
        <a:srgbClr val="004990"/>
      </a:dk2>
      <a:lt2>
        <a:srgbClr val="FFFFFF"/>
      </a:lt2>
      <a:accent1>
        <a:srgbClr val="246987"/>
      </a:accent1>
      <a:accent2>
        <a:srgbClr val="00AFD5"/>
      </a:accent2>
      <a:accent3>
        <a:srgbClr val="CDDC38"/>
      </a:accent3>
      <a:accent4>
        <a:srgbClr val="00A300"/>
      </a:accent4>
      <a:accent5>
        <a:srgbClr val="FFA300"/>
      </a:accent5>
      <a:accent6>
        <a:srgbClr val="743063"/>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TotalTime>
  <Words>1748</Words>
  <Application>Microsoft Macintosh PowerPoint</Application>
  <PresentationFormat>On-screen Show (4:3)</PresentationFormat>
  <Paragraphs>209</Paragraphs>
  <Slides>17</Slides>
  <Notes>16</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Merriweather Sans</vt:lpstr>
      <vt:lpstr>RR branded template - standard</vt:lpstr>
      <vt:lpstr>Challenges in Applying Mixed-Criticality Systems to Aircraft Engine Control Systems</vt:lpstr>
      <vt:lpstr>Introduction</vt:lpstr>
      <vt:lpstr>Why is Mixed Criticality Appealing?</vt:lpstr>
      <vt:lpstr>The Vestal Model</vt:lpstr>
      <vt:lpstr>PowerPoint Presentation</vt:lpstr>
      <vt:lpstr>PowerPoint Presentation</vt:lpstr>
      <vt:lpstr>PowerPoint Presentation</vt:lpstr>
      <vt:lpstr>Robust Mixed-Criticality</vt:lpstr>
      <vt:lpstr>PowerPoint Presentation</vt:lpstr>
      <vt:lpstr>PowerPoint Presentation</vt:lpstr>
      <vt:lpstr>PowerPoint Presentation</vt:lpstr>
      <vt:lpstr>PowerPoint Presentation</vt:lpstr>
      <vt:lpstr>Assessing Low Criticality Service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Applying Mixed-Criticality Systems to Aircraft Engine Control Systems</dc:title>
  <dc:creator>Ste Law</dc:creator>
  <cp:lastModifiedBy>Iain Bate</cp:lastModifiedBy>
  <cp:revision>60</cp:revision>
  <dcterms:modified xsi:type="dcterms:W3CDTF">2019-06-11T14:48:33Z</dcterms:modified>
</cp:coreProperties>
</file>